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816" r:id="rId2"/>
  </p:sldMasterIdLst>
  <p:notesMasterIdLst>
    <p:notesMasterId r:id="rId19"/>
  </p:notesMasterIdLst>
  <p:sldIdLst>
    <p:sldId id="256" r:id="rId3"/>
    <p:sldId id="257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73" userDrawn="1">
          <p15:clr>
            <a:srgbClr val="A4A3A4"/>
          </p15:clr>
        </p15:guide>
        <p15:guide id="3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86" y="90"/>
      </p:cViewPr>
      <p:guideLst>
        <p:guide orient="horz" pos="2160"/>
        <p:guide orient="horz" pos="227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7516169700952"/>
          <c:y val="3.2561407318378782E-2"/>
          <c:w val="0.84364744496988708"/>
          <c:h val="0.82674862725690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0-9DCC-4BC6-8F7C-D43B2C38FC34}"/>
              </c:ext>
            </c:extLst>
          </c:dPt>
          <c:dLbls>
            <c:dLbl>
              <c:idx val="0"/>
              <c:layout>
                <c:manualLayout>
                  <c:x val="2.3206485829059941E-2"/>
                  <c:y val="-1.249999999999995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0000"/>
                        </a:solidFill>
                      </a:rPr>
                      <a:t>20430,8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DCC-4BC6-8F7C-D43B2C38FC34}"/>
                </c:ext>
              </c:extLst>
            </c:dLbl>
            <c:dLbl>
              <c:idx val="1"/>
              <c:layout>
                <c:manualLayout>
                  <c:x val="7.689109373232593E-2"/>
                  <c:y val="4.464285714285708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18899,8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54045708288789"/>
                      <c:h val="0.132440476190476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DCC-4BC6-8F7C-D43B2C38FC34}"/>
                </c:ext>
              </c:extLst>
            </c:dLbl>
            <c:dLbl>
              <c:idx val="2"/>
              <c:layout>
                <c:manualLayout>
                  <c:x val="-1.5470990552706619E-3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15138,1</a:t>
                    </a:r>
                  </a:p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CC-4BC6-8F7C-D43B2C38FC34}"/>
                </c:ext>
              </c:extLst>
            </c:dLbl>
            <c:dLbl>
              <c:idx val="3"/>
              <c:layout>
                <c:manualLayout>
                  <c:x val="1.3923891497436079E-2"/>
                  <c:y val="-9.37500000000007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12669,3</a:t>
                    </a:r>
                  </a:p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DCC-4BC6-8F7C-D43B2C38F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18899.8</c:v>
                </c:pt>
                <c:pt idx="2">
                  <c:v>15138.1</c:v>
                </c:pt>
                <c:pt idx="3">
                  <c:v>12669.3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CC-4BC6-8F7C-D43B2C38FC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9DCC-4BC6-8F7C-D43B2C38FC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9DCC-4BC6-8F7C-D43B2C38F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gapDepth val="242"/>
        <c:shape val="cylinder"/>
        <c:axId val="132425600"/>
        <c:axId val="132427136"/>
        <c:axId val="0"/>
      </c:bar3DChart>
      <c:catAx>
        <c:axId val="13242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32427136"/>
        <c:crosses val="autoZero"/>
        <c:auto val="1"/>
        <c:lblAlgn val="ctr"/>
        <c:lblOffset val="100"/>
        <c:noMultiLvlLbl val="0"/>
      </c:catAx>
      <c:valAx>
        <c:axId val="13242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3242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3894">
          <a:noFill/>
        </a:ln>
      </c:spPr>
    </c:sideWall>
    <c:backWall>
      <c:thickness val="0"/>
      <c:spPr>
        <a:noFill/>
        <a:ln w="23894">
          <a:noFill/>
        </a:ln>
      </c:spPr>
    </c:backWall>
    <c:plotArea>
      <c:layout>
        <c:manualLayout>
          <c:layoutTarget val="inner"/>
          <c:xMode val="edge"/>
          <c:yMode val="edge"/>
          <c:x val="0.1132481545001069"/>
          <c:y val="7.119526401828373E-2"/>
          <c:w val="0.9508845008782425"/>
          <c:h val="0.82661681127388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73-4972-927E-18ED3AE365B0}"/>
                </c:ext>
              </c:extLst>
            </c:dLbl>
            <c:dLbl>
              <c:idx val="1"/>
              <c:layout>
                <c:manualLayout>
                  <c:x val="2.2321428571428592E-3"/>
                  <c:y val="-1.175894350985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73-4972-927E-18ED3AE36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1">
                  <c:v>6235.9</c:v>
                </c:pt>
                <c:pt idx="2">
                  <c:v>6351.2</c:v>
                </c:pt>
                <c:pt idx="3">
                  <c:v>6416.2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3-4972-927E-18ED3AE36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2437504"/>
        <c:axId val="108925696"/>
        <c:axId val="87337600"/>
      </c:bar3DChart>
      <c:catAx>
        <c:axId val="1324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25696"/>
        <c:crosses val="autoZero"/>
        <c:auto val="1"/>
        <c:lblAlgn val="ctr"/>
        <c:lblOffset val="100"/>
        <c:noMultiLvlLbl val="0"/>
      </c:catAx>
      <c:valAx>
        <c:axId val="10892569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0" i="0" u="none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437504"/>
        <c:crosses val="autoZero"/>
        <c:crossBetween val="between"/>
      </c:valAx>
      <c:serAx>
        <c:axId val="8733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8925696"/>
        <c:crosses val="autoZero"/>
      </c:serAx>
    </c:plotArea>
    <c:plotVisOnly val="1"/>
    <c:dispBlanksAs val="gap"/>
    <c:showDLblsOverMax val="0"/>
  </c:chart>
  <c:txPr>
    <a:bodyPr/>
    <a:lstStyle/>
    <a:p>
      <a:pPr>
        <a:defRPr sz="166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37640512195671"/>
          <c:y val="0.10316980481935455"/>
          <c:w val="0.81663940620576414"/>
          <c:h val="0.81109592461605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9043381893715412E-3"/>
                  <c:y val="-2.970665033658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08-444E-91CF-EBF9FB5B65D5}"/>
                </c:ext>
              </c:extLst>
            </c:dLbl>
            <c:dLbl>
              <c:idx val="1"/>
              <c:layout>
                <c:manualLayout>
                  <c:x val="2.9043381893715681E-3"/>
                  <c:y val="-2.673598530292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08-444E-91CF-EBF9FB5B65D5}"/>
                </c:ext>
              </c:extLst>
            </c:dLbl>
            <c:dLbl>
              <c:idx val="2"/>
              <c:layout>
                <c:manualLayout>
                  <c:x val="8.7130145681146246E-3"/>
                  <c:y val="-2.970665033658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08-444E-91CF-EBF9FB5B65D5}"/>
                </c:ext>
              </c:extLst>
            </c:dLbl>
            <c:dLbl>
              <c:idx val="3"/>
              <c:layout>
                <c:manualLayout>
                  <c:x val="1.4521690946857721E-3"/>
                  <c:y val="-3.564798040390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08-444E-91CF-EBF9FB5B65D5}"/>
                </c:ext>
              </c:extLst>
            </c:dLbl>
            <c:dLbl>
              <c:idx val="4"/>
              <c:layout>
                <c:manualLayout>
                  <c:x val="0"/>
                  <c:y val="-4.1589310471219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08-444E-91CF-EBF9FB5B65D5}"/>
                </c:ext>
              </c:extLst>
            </c:dLbl>
            <c:dLbl>
              <c:idx val="5"/>
              <c:layout>
                <c:manualLayout>
                  <c:x val="1.0165183662800449E-2"/>
                  <c:y val="-1.48533251682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08-444E-91CF-EBF9FB5B65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1">
                  <c:v>1550</c:v>
                </c:pt>
                <c:pt idx="2">
                  <c:v>1600</c:v>
                </c:pt>
                <c:pt idx="3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08-444E-91CF-EBF9FB5B6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812416"/>
        <c:axId val="50813952"/>
        <c:axId val="0"/>
      </c:bar3DChart>
      <c:catAx>
        <c:axId val="508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813952"/>
        <c:crosses val="autoZero"/>
        <c:auto val="1"/>
        <c:lblAlgn val="ctr"/>
        <c:lblOffset val="100"/>
        <c:noMultiLvlLbl val="0"/>
      </c:catAx>
      <c:valAx>
        <c:axId val="508139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812416"/>
        <c:crosses val="autoZero"/>
        <c:crossBetween val="between"/>
      </c:valAx>
      <c:spPr>
        <a:noFill/>
        <a:ln w="23890">
          <a:noFill/>
        </a:ln>
      </c:spPr>
    </c:plotArea>
    <c:plotVisOnly val="1"/>
    <c:dispBlanksAs val="gap"/>
    <c:showDLblsOverMax val="0"/>
  </c:chart>
  <c:txPr>
    <a:bodyPr/>
    <a:lstStyle/>
    <a:p>
      <a:pPr>
        <a:defRPr sz="1184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(тыс. рублей)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392-49AA-B705-582DCBE4AFA5}"/>
              </c:ext>
            </c:extLst>
          </c:dPt>
          <c:dPt>
            <c:idx val="1"/>
            <c:invertIfNegative val="1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392-49AA-B705-582DCBE4AFA5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B392-49AA-B705-582DCBE4AFA5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B392-49AA-B705-582DCBE4AFA5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1">
                  <c:v>3990</c:v>
                </c:pt>
                <c:pt idx="2">
                  <c:v>3990</c:v>
                </c:pt>
                <c:pt idx="3">
                  <c:v>3990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8-B392-49AA-B705-582DCBE4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3037056"/>
        <c:axId val="133042944"/>
        <c:axId val="0"/>
      </c:bar3DChart>
      <c:catAx>
        <c:axId val="1330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3042944"/>
        <c:crosses val="autoZero"/>
        <c:auto val="1"/>
        <c:lblAlgn val="ctr"/>
        <c:lblOffset val="100"/>
        <c:noMultiLvlLbl val="0"/>
      </c:catAx>
      <c:valAx>
        <c:axId val="13304294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13303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0.6334</cdr:x>
      <cdr:y>0.3163</cdr:y>
    </cdr:from>
    <cdr:to>
      <cdr:x>0.65374</cdr:x>
      <cdr:y>0.32701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 flipV="1">
          <a:off x="4714912" y="1349697"/>
          <a:ext cx="151422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0.27831</cdr:x>
      <cdr:y>0.20982</cdr:y>
    </cdr:from>
    <cdr:to>
      <cdr:x>0.39156</cdr:x>
      <cdr:y>0.29353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71688" y="895344"/>
          <a:ext cx="84301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0.45106</cdr:x>
      <cdr:y>0.37723</cdr:y>
    </cdr:from>
    <cdr:to>
      <cdr:x>0.5739</cdr:x>
      <cdr:y>0.46094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57607" y="1609724"/>
          <a:ext cx="914398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0.65259</cdr:x>
      <cdr:y>0.41071</cdr:y>
    </cdr:from>
    <cdr:to>
      <cdr:x>0.77543</cdr:x>
      <cdr:y>0.47768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57759" y="1752600"/>
          <a:ext cx="914398" cy="285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0.23586</cdr:x>
      <cdr:y>0.50993</cdr:y>
    </cdr:from>
    <cdr:to>
      <cdr:x>0.25939</cdr:x>
      <cdr:y>0.59161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9309" y="1930704"/>
          <a:ext cx="197462" cy="309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0.4637</cdr:x>
      <cdr:y>0.11465</cdr:y>
    </cdr:from>
    <cdr:to>
      <cdr:x>0.60841</cdr:x>
      <cdr:y>0.37736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94848" y="423348"/>
          <a:ext cx="1090662" cy="970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3990,0</a:t>
          </a:r>
        </a:p>
        <a:p xmlns:a="http://schemas.openxmlformats.org/drawingml/2006/main">
          <a:pPr algn="ctr"/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0.65098</cdr:x>
      <cdr:y>0.12822</cdr:y>
    </cdr:from>
    <cdr:to>
      <cdr:x>0.77016</cdr:x>
      <cdr:y>0.37736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06354" y="473452"/>
          <a:ext cx="898245" cy="919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3990,0</a:t>
          </a:r>
        </a:p>
      </cdr:txBody>
    </cdr:sp>
  </cdr:relSizeAnchor>
  <cdr:relSizeAnchor xmlns:cdr="http://schemas.openxmlformats.org/drawingml/2006/chartDrawing">
    <cdr:from>
      <cdr:x>0.82123</cdr:x>
      <cdr:y>0.1384</cdr:y>
    </cdr:from>
    <cdr:to>
      <cdr:x>0.96606</cdr:x>
      <cdr:y>0.24017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89507" y="511030"/>
          <a:ext cx="1091532" cy="37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3990,0</a:t>
          </a:r>
        </a:p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3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3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3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6FFF304-83C9-413F-ADF8-611EEB9E4E51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3829680" y="9443520"/>
            <a:ext cx="2922480" cy="4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79260B-FA4D-4DD1-815F-B02BC124773E}" type="slidenum">
              <a:rPr lang="ru-RU" sz="1200" strike="noStrike">
                <a:solidFill>
                  <a:srgbClr val="000000"/>
                </a:solidFill>
                <a:latin typeface="Times New Roman"/>
                <a:ea typeface="Microsoft YaHei"/>
              </a:rPr>
              <a:t>5</a:t>
            </a:fld>
            <a:endParaRPr/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75720" y="4722480"/>
            <a:ext cx="5402520" cy="4467240"/>
          </a:xfrm>
          <a:prstGeom prst="rect">
            <a:avLst/>
          </a:prstGeom>
        </p:spPr>
        <p:txBody>
          <a:bodyPr lIns="83880" tIns="41760" rIns="83880" bIns="4176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1800" cy="4466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3829680" y="9443520"/>
            <a:ext cx="2922480" cy="4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8E35905-B723-40AA-B36A-92E6461AF493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4" name="Рисунок 18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18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5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63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1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0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9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3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9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15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0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65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75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10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83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8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79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2575080"/>
            <a:ext cx="62640" cy="618840"/>
          </a:xfrm>
          <a:custGeom>
            <a:avLst/>
            <a:gdLst/>
            <a:ahLst/>
            <a:cxnLst/>
            <a:rect l="0" t="0" r="r" b="b"/>
            <a:pathLst>
              <a:path w="23" h="137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89280" y="3156480"/>
            <a:ext cx="442080" cy="2315160"/>
          </a:xfrm>
          <a:custGeom>
            <a:avLst/>
            <a:gdLst/>
            <a:ahLst/>
            <a:cxnLst/>
            <a:rect l="0" t="0" r="r" b="b"/>
            <a:pathLst>
              <a:path w="141" h="505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560520" y="5447160"/>
            <a:ext cx="416160" cy="1413000"/>
          </a:xfrm>
          <a:custGeom>
            <a:avLst/>
            <a:gdLst/>
            <a:ahLst/>
            <a:cxnLst/>
            <a:rect l="0" t="0" r="r" b="b"/>
            <a:pathLst>
              <a:path w="133" h="309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666720" y="6503760"/>
            <a:ext cx="111960" cy="356400"/>
          </a:xfrm>
          <a:custGeom>
            <a:avLst/>
            <a:gdLst/>
            <a:ahLst/>
            <a:cxnLst/>
            <a:rect l="0" t="0" r="r" b="b"/>
            <a:pathLst>
              <a:path w="38" h="80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69840" y="3201120"/>
            <a:ext cx="563760" cy="3321360"/>
          </a:xfrm>
          <a:custGeom>
            <a:avLst/>
            <a:gdLst/>
            <a:ahLst/>
            <a:cxnLst/>
            <a:rect l="0" t="0" r="r" b="b"/>
            <a:pathLst>
              <a:path w="179" h="723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15480" y="228600"/>
            <a:ext cx="66600" cy="2920680"/>
          </a:xfrm>
          <a:custGeom>
            <a:avLst/>
            <a:gdLst/>
            <a:ahLst/>
            <a:cxnLst/>
            <a:rect l="0" t="0" r="r" b="b"/>
            <a:pathLst>
              <a:path w="24" h="636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54360" y="2944080"/>
            <a:ext cx="47160" cy="486720"/>
          </a:xfrm>
          <a:custGeom>
            <a:avLst/>
            <a:gdLst/>
            <a:ahLst/>
            <a:cxnLst/>
            <a:rect l="0" t="0" r="r" b="b"/>
            <a:pathLst>
              <a:path w="18" h="108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534960" y="5478840"/>
            <a:ext cx="124920" cy="1017720"/>
          </a:xfrm>
          <a:custGeom>
            <a:avLst/>
            <a:gdLst/>
            <a:ahLst/>
            <a:cxnLst/>
            <a:rect l="0" t="0" r="r" b="b"/>
            <a:pathLst>
              <a:path w="42" h="223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9"/>
          <p:cNvSpPr/>
          <p:nvPr/>
        </p:nvSpPr>
        <p:spPr>
          <a:xfrm>
            <a:off x="538560" y="1398960"/>
            <a:ext cx="1435320" cy="4041000"/>
          </a:xfrm>
          <a:custGeom>
            <a:avLst/>
            <a:gdLst/>
            <a:ahLst/>
            <a:cxnLst/>
            <a:rect l="0" t="0" r="r" b="b"/>
            <a:pathLst>
              <a:path w="451" h="879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10"/>
          <p:cNvSpPr/>
          <p:nvPr/>
        </p:nvSpPr>
        <p:spPr>
          <a:xfrm>
            <a:off x="640800" y="6530040"/>
            <a:ext cx="105480" cy="330120"/>
          </a:xfrm>
          <a:custGeom>
            <a:avLst/>
            <a:gdLst/>
            <a:ahLst/>
            <a:cxnLst/>
            <a:rect l="0" t="0" r="r" b="b"/>
            <a:pathLst>
              <a:path w="36" h="74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534960" y="5359320"/>
            <a:ext cx="18720" cy="214560"/>
          </a:xfrm>
          <a:custGeom>
            <a:avLst/>
            <a:gdLst/>
            <a:ahLst/>
            <a:cxnLst/>
            <a:rect l="0" t="0" r="r" b="b"/>
            <a:pathLst>
              <a:path w="9" h="49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12"/>
          <p:cNvSpPr/>
          <p:nvPr/>
        </p:nvSpPr>
        <p:spPr>
          <a:xfrm>
            <a:off x="590400" y="6244560"/>
            <a:ext cx="158400" cy="615240"/>
          </a:xfrm>
          <a:custGeom>
            <a:avLst/>
            <a:gdLst/>
            <a:ahLst/>
            <a:cxnLst/>
            <a:rect l="0" t="0" r="r" b="b"/>
            <a:pathLst>
              <a:path w="53" h="136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3"/>
          <p:cNvSpPr/>
          <p:nvPr/>
        </p:nvSpPr>
        <p:spPr>
          <a:xfrm>
            <a:off x="20520" y="720"/>
            <a:ext cx="402480" cy="4393800"/>
          </a:xfrm>
          <a:custGeom>
            <a:avLst/>
            <a:gdLst/>
            <a:ahLst/>
            <a:cxnLst/>
            <a:rect l="0" t="0" r="r" b="b"/>
            <a:pathLst>
              <a:path w="104" h="921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4"/>
          <p:cNvSpPr/>
          <p:nvPr/>
        </p:nvSpPr>
        <p:spPr>
          <a:xfrm>
            <a:off x="453600" y="4316400"/>
            <a:ext cx="343440" cy="1573560"/>
          </a:xfrm>
          <a:custGeom>
            <a:avLst/>
            <a:gdLst/>
            <a:ahLst/>
            <a:cxnLst/>
            <a:rect l="0" t="0" r="r" b="b"/>
            <a:pathLst>
              <a:path w="89" h="331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5"/>
          <p:cNvSpPr/>
          <p:nvPr/>
        </p:nvSpPr>
        <p:spPr>
          <a:xfrm>
            <a:off x="831600" y="5862600"/>
            <a:ext cx="349920" cy="983520"/>
          </a:xfrm>
          <a:custGeom>
            <a:avLst/>
            <a:gdLst/>
            <a:ahLst/>
            <a:cxnLst/>
            <a:rect l="0" t="0" r="r" b="b"/>
            <a:pathLst>
              <a:path w="91" h="208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6"/>
          <p:cNvSpPr/>
          <p:nvPr/>
        </p:nvSpPr>
        <p:spPr>
          <a:xfrm>
            <a:off x="429840" y="4364280"/>
            <a:ext cx="450000" cy="2228760"/>
          </a:xfrm>
          <a:custGeom>
            <a:avLst/>
            <a:gdLst/>
            <a:ahLst/>
            <a:cxnLst/>
            <a:rect l="0" t="0" r="r" b="b"/>
            <a:pathLst>
              <a:path w="116" h="468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7"/>
          <p:cNvSpPr/>
          <p:nvPr/>
        </p:nvSpPr>
        <p:spPr>
          <a:xfrm>
            <a:off x="385560" y="1289160"/>
            <a:ext cx="137160" cy="3020040"/>
          </a:xfrm>
          <a:custGeom>
            <a:avLst/>
            <a:gdLst/>
            <a:ahLst/>
            <a:cxnLst/>
            <a:rect l="0" t="0" r="r" b="b"/>
            <a:pathLst>
              <a:path w="37" h="634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8"/>
          <p:cNvSpPr/>
          <p:nvPr/>
        </p:nvSpPr>
        <p:spPr>
          <a:xfrm>
            <a:off x="918720" y="6571440"/>
            <a:ext cx="104040" cy="274320"/>
          </a:xfrm>
          <a:custGeom>
            <a:avLst/>
            <a:gdLst/>
            <a:ahLst/>
            <a:cxnLst/>
            <a:rect l="0" t="0" r="r" b="b"/>
            <a:pathLst>
              <a:path w="29" h="60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9"/>
          <p:cNvSpPr/>
          <p:nvPr/>
        </p:nvSpPr>
        <p:spPr>
          <a:xfrm>
            <a:off x="414000" y="4107600"/>
            <a:ext cx="61200" cy="504360"/>
          </a:xfrm>
          <a:custGeom>
            <a:avLst/>
            <a:gdLst/>
            <a:ahLst/>
            <a:cxnLst/>
            <a:rect l="0" t="0" r="r" b="b"/>
            <a:pathLst>
              <a:path w="18" h="108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20"/>
          <p:cNvSpPr/>
          <p:nvPr/>
        </p:nvSpPr>
        <p:spPr>
          <a:xfrm>
            <a:off x="804600" y="3145680"/>
            <a:ext cx="1161000" cy="2709720"/>
          </a:xfrm>
          <a:custGeom>
            <a:avLst/>
            <a:gdLst/>
            <a:ahLst/>
            <a:cxnLst/>
            <a:rect l="0" t="0" r="r" b="b"/>
            <a:pathLst>
              <a:path w="295" h="569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1"/>
          <p:cNvSpPr/>
          <p:nvPr/>
        </p:nvSpPr>
        <p:spPr>
          <a:xfrm>
            <a:off x="887040" y="6600240"/>
            <a:ext cx="92880" cy="245880"/>
          </a:xfrm>
          <a:custGeom>
            <a:avLst/>
            <a:gdLst/>
            <a:ahLst/>
            <a:cxnLst/>
            <a:rect l="0" t="0" r="r" b="b"/>
            <a:pathLst>
              <a:path w="26" h="54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2"/>
          <p:cNvSpPr/>
          <p:nvPr/>
        </p:nvSpPr>
        <p:spPr>
          <a:xfrm>
            <a:off x="804600" y="5897160"/>
            <a:ext cx="106920" cy="667080"/>
          </a:xfrm>
          <a:custGeom>
            <a:avLst/>
            <a:gdLst/>
            <a:ahLst/>
            <a:cxnLst/>
            <a:rect l="0" t="0" r="r" b="b"/>
            <a:pathLst>
              <a:path w="30" h="142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3"/>
          <p:cNvSpPr/>
          <p:nvPr/>
        </p:nvSpPr>
        <p:spPr>
          <a:xfrm>
            <a:off x="804600" y="5772600"/>
            <a:ext cx="24480" cy="220680"/>
          </a:xfrm>
          <a:custGeom>
            <a:avLst/>
            <a:gdLst/>
            <a:ahLst/>
            <a:cxnLst/>
            <a:rect l="0" t="0" r="r" b="b"/>
            <a:pathLst>
              <a:path w="9" h="49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4"/>
          <p:cNvSpPr/>
          <p:nvPr/>
        </p:nvSpPr>
        <p:spPr>
          <a:xfrm>
            <a:off x="831600" y="6322680"/>
            <a:ext cx="167400" cy="523440"/>
          </a:xfrm>
          <a:custGeom>
            <a:avLst/>
            <a:gdLst/>
            <a:ahLst/>
            <a:cxnLst/>
            <a:rect l="0" t="0" r="r" b="b"/>
            <a:pathLst>
              <a:path w="45" h="112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5"/>
          <p:cNvSpPr/>
          <p:nvPr/>
        </p:nvSpPr>
        <p:spPr>
          <a:xfrm>
            <a:off x="0" y="0"/>
            <a:ext cx="175680" cy="68508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9" name="CustomShape 26"/>
          <p:cNvSpPr/>
          <p:nvPr/>
        </p:nvSpPr>
        <p:spPr>
          <a:xfrm flipV="1">
            <a:off x="0" y="704160"/>
            <a:ext cx="1351080" cy="500760"/>
          </a:xfrm>
          <a:custGeom>
            <a:avLst/>
            <a:gdLst/>
            <a:ahLst/>
            <a:cxnLst/>
            <a:rect l="0" t="0" r="r" b="b"/>
            <a:pathLst>
              <a:path w="7964" h="10001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PlaceHolder 2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51" name="PlaceHolder 2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812800" y="1052639"/>
            <a:ext cx="7564582" cy="4396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strike="noStrike" dirty="0">
                <a:solidFill>
                  <a:srgbClr val="1581AA"/>
                </a:solidFill>
                <a:latin typeface="Times New Roman"/>
                <a:ea typeface="DejaVu Sans"/>
              </a:rPr>
              <a:t>БЮДЖЕТ ДЛЯ ГРАЖДАН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4800" strike="noStrike" dirty="0">
                <a:solidFill>
                  <a:srgbClr val="1581AA"/>
                </a:solidFill>
                <a:latin typeface="Times New Roman"/>
                <a:ea typeface="DejaVu Sans"/>
              </a:rPr>
              <a:t>Большенеклиновского сельского поселения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1581AA"/>
                </a:solidFill>
                <a:latin typeface="Century Gothic"/>
                <a:ea typeface="DejaVu Sans"/>
              </a:rPr>
              <a:t>Подготовлен на основании Решения собрания депутатов Большенеклиновского сельского поселения «О бюджете Большенеклиновского сельского поселения Неклиновского района на 202</a:t>
            </a:r>
            <a:r>
              <a:rPr lang="ru-RU" dirty="0">
                <a:solidFill>
                  <a:srgbClr val="1581AA"/>
                </a:solidFill>
                <a:latin typeface="Century Gothic"/>
                <a:ea typeface="DejaVu Sans"/>
              </a:rPr>
              <a:t>5</a:t>
            </a:r>
            <a:r>
              <a:rPr lang="ru-RU" strike="noStrike" dirty="0">
                <a:solidFill>
                  <a:srgbClr val="1581AA"/>
                </a:solidFill>
                <a:latin typeface="Century Gothic"/>
                <a:ea typeface="DejaVu Sans"/>
              </a:rPr>
              <a:t> год и плановый период 202</a:t>
            </a:r>
            <a:r>
              <a:rPr lang="ru-RU" dirty="0">
                <a:solidFill>
                  <a:srgbClr val="1581AA"/>
                </a:solidFill>
                <a:latin typeface="Century Gothic"/>
                <a:ea typeface="DejaVu Sans"/>
              </a:rPr>
              <a:t>6</a:t>
            </a:r>
            <a:r>
              <a:rPr lang="ru-RU" strike="noStrike" dirty="0">
                <a:solidFill>
                  <a:srgbClr val="1581AA"/>
                </a:solidFill>
                <a:latin typeface="Century Gothic"/>
                <a:ea typeface="DejaVu Sans"/>
              </a:rPr>
              <a:t> и 2027 годов» № 122 от 25.12.2024 года.</a:t>
            </a:r>
            <a:endParaRPr dirty="0"/>
          </a:p>
        </p:txBody>
      </p:sp>
      <p:sp>
        <p:nvSpPr>
          <p:cNvPr id="378" name="CustomShape 2"/>
          <p:cNvSpPr/>
          <p:nvPr/>
        </p:nvSpPr>
        <p:spPr>
          <a:xfrm>
            <a:off x="1942560" y="4777560"/>
            <a:ext cx="6593400" cy="111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5357850" cy="857256"/>
          </a:xfrm>
        </p:spPr>
        <p:txBody>
          <a:bodyPr/>
          <a:lstStyle/>
          <a:p>
            <a:pPr algn="ctr">
              <a:lnSpc>
                <a:spcPts val="15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 на имущество, поступающие в бюджет Большенеклиновского сельского поселения Неклиновского района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8228727"/>
              </p:ext>
            </p:extLst>
          </p:nvPr>
        </p:nvGraphicFramePr>
        <p:xfrm>
          <a:off x="748145" y="2357430"/>
          <a:ext cx="7536874" cy="36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Большенеклиновского сельского поселения Неклиновского района</a:t>
            </a:r>
          </a:p>
        </p:txBody>
      </p:sp>
      <p:pic>
        <p:nvPicPr>
          <p:cNvPr id="11" name="Рисунок 10" descr="statisti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142" y="654500"/>
            <a:ext cx="2643206" cy="22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02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3145785" y="2947077"/>
            <a:ext cx="2850015" cy="1390923"/>
          </a:xfrm>
          <a:prstGeom prst="ellipse">
            <a:avLst/>
          </a:prstGeom>
          <a:gradFill>
            <a:gsLst>
              <a:gs pos="0">
                <a:schemeClr val="accent5">
                  <a:tint val="96000"/>
                  <a:lumMod val="104000"/>
                </a:schemeClr>
              </a:gs>
              <a:gs pos="100000">
                <a:schemeClr val="accent5">
                  <a:shade val="98000"/>
                  <a:lumMod val="94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7640" tIns="17640" rIns="17640" bIns="17640" anchor="ctr"/>
          <a:lstStyle/>
          <a:p>
            <a:pPr algn="ctr">
              <a:lnSpc>
                <a:spcPct val="90000"/>
              </a:lnSpc>
            </a:pPr>
            <a:r>
              <a:rPr lang="ru-RU" sz="28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Всего 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2E5369"/>
                </a:solidFill>
                <a:latin typeface="Times New Roman"/>
                <a:ea typeface="DejaVu Sans"/>
              </a:rPr>
              <a:t>18899</a:t>
            </a:r>
            <a:r>
              <a:rPr lang="ru-RU" sz="28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,8тыс.рублей</a:t>
            </a:r>
            <a:endParaRPr dirty="0"/>
          </a:p>
        </p:txBody>
      </p:sp>
      <p:sp>
        <p:nvSpPr>
          <p:cNvPr id="438" name="CustomShape 2"/>
          <p:cNvSpPr/>
          <p:nvPr/>
        </p:nvSpPr>
        <p:spPr>
          <a:xfrm rot="11983200">
            <a:off x="5914800" y="4379040"/>
            <a:ext cx="1243800" cy="18360"/>
          </a:xfrm>
          <a:custGeom>
            <a:avLst/>
            <a:gdLst/>
            <a:ahLst/>
            <a:cxnLst/>
            <a:rect l="0" t="0" r="r" b="b"/>
            <a:pathLst>
              <a:path w="1250969" h="1">
                <a:moveTo>
                  <a:pt x="0" y="0"/>
                </a:moveTo>
                <a:lnTo>
                  <a:pt x="1250968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3"/>
          <p:cNvSpPr/>
          <p:nvPr/>
        </p:nvSpPr>
        <p:spPr>
          <a:xfrm>
            <a:off x="729672" y="2652404"/>
            <a:ext cx="1747127" cy="12003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Образование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10,0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тыс. рублей 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0,1%</a:t>
            </a:r>
            <a:endParaRPr dirty="0"/>
          </a:p>
        </p:txBody>
      </p:sp>
      <p:sp>
        <p:nvSpPr>
          <p:cNvPr id="440" name="CustomShape 4"/>
          <p:cNvSpPr/>
          <p:nvPr/>
        </p:nvSpPr>
        <p:spPr>
          <a:xfrm rot="16896000">
            <a:off x="4467600" y="2926440"/>
            <a:ext cx="743760" cy="18360"/>
          </a:xfrm>
          <a:custGeom>
            <a:avLst/>
            <a:gdLst/>
            <a:ahLst/>
            <a:cxnLst/>
            <a:rect l="0" t="0" r="r" b="b"/>
            <a:pathLst>
              <a:path w="750792" h="1">
                <a:moveTo>
                  <a:pt x="0" y="0"/>
                </a:moveTo>
                <a:lnTo>
                  <a:pt x="750791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5"/>
          <p:cNvSpPr/>
          <p:nvPr/>
        </p:nvSpPr>
        <p:spPr>
          <a:xfrm>
            <a:off x="3842328" y="1467000"/>
            <a:ext cx="1992968" cy="124812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Социальная политика  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200,0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тыс. рублей  1,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1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%</a:t>
            </a:r>
            <a:endParaRPr dirty="0"/>
          </a:p>
        </p:txBody>
      </p:sp>
      <p:sp>
        <p:nvSpPr>
          <p:cNvPr id="442" name="CustomShape 6"/>
          <p:cNvSpPr/>
          <p:nvPr/>
        </p:nvSpPr>
        <p:spPr>
          <a:xfrm rot="19240800">
            <a:off x="5199480" y="2999160"/>
            <a:ext cx="1215720" cy="18360"/>
          </a:xfrm>
          <a:custGeom>
            <a:avLst/>
            <a:gdLst/>
            <a:ahLst/>
            <a:cxnLst/>
            <a:rect l="0" t="0" r="r" b="b"/>
            <a:pathLst>
              <a:path w="1222825" h="1">
                <a:moveTo>
                  <a:pt x="0" y="0"/>
                </a:moveTo>
                <a:lnTo>
                  <a:pt x="1222824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7"/>
          <p:cNvSpPr/>
          <p:nvPr/>
        </p:nvSpPr>
        <p:spPr>
          <a:xfrm>
            <a:off x="5943240" y="1710000"/>
            <a:ext cx="1682640" cy="1005120"/>
          </a:xfrm>
          <a:prstGeom prst="ellipse">
            <a:avLst/>
          </a:prstGeom>
          <a:solidFill>
            <a:srgbClr val="00CC00"/>
          </a:solidFill>
          <a:ln>
            <a:solidFill>
              <a:schemeClr val="accent1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Жилищно-Коммунальное хозяйство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2642,0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тыс. рублей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14,0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%</a:t>
            </a:r>
            <a:endParaRPr dirty="0"/>
          </a:p>
        </p:txBody>
      </p:sp>
      <p:sp>
        <p:nvSpPr>
          <p:cNvPr id="444" name="CustomShape 8"/>
          <p:cNvSpPr/>
          <p:nvPr/>
        </p:nvSpPr>
        <p:spPr>
          <a:xfrm rot="21392400">
            <a:off x="5991480" y="3862800"/>
            <a:ext cx="619200" cy="18360"/>
          </a:xfrm>
          <a:custGeom>
            <a:avLst/>
            <a:gdLst/>
            <a:ahLst/>
            <a:cxnLst/>
            <a:rect l="0" t="0" r="r" b="b"/>
            <a:pathLst>
              <a:path w="626515" h="1">
                <a:moveTo>
                  <a:pt x="0" y="0"/>
                </a:moveTo>
                <a:lnTo>
                  <a:pt x="626514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9"/>
          <p:cNvSpPr/>
          <p:nvPr/>
        </p:nvSpPr>
        <p:spPr>
          <a:xfrm>
            <a:off x="7118280" y="4392000"/>
            <a:ext cx="1436762" cy="12931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Национальная оборона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410,8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тыс. рублей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2,2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% 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</a:t>
            </a:r>
            <a:endParaRPr dirty="0"/>
          </a:p>
        </p:txBody>
      </p:sp>
      <p:sp>
        <p:nvSpPr>
          <p:cNvPr id="446" name="CustomShape 10"/>
          <p:cNvSpPr/>
          <p:nvPr/>
        </p:nvSpPr>
        <p:spPr>
          <a:xfrm rot="2803800">
            <a:off x="5071680" y="4911120"/>
            <a:ext cx="898200" cy="18360"/>
          </a:xfrm>
          <a:custGeom>
            <a:avLst/>
            <a:gdLst/>
            <a:ahLst/>
            <a:cxnLst/>
            <a:rect l="0" t="0" r="r" b="b"/>
            <a:pathLst>
              <a:path w="905400" h="1">
                <a:moveTo>
                  <a:pt x="0" y="0"/>
                </a:moveTo>
                <a:lnTo>
                  <a:pt x="905399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11"/>
          <p:cNvSpPr/>
          <p:nvPr/>
        </p:nvSpPr>
        <p:spPr>
          <a:xfrm>
            <a:off x="4568400" y="5039335"/>
            <a:ext cx="1835745" cy="1293120"/>
          </a:xfrm>
          <a:prstGeom prst="ellipse">
            <a:avLst/>
          </a:prstGeom>
          <a:solidFill>
            <a:schemeClr val="accent1">
              <a:tint val="70000"/>
              <a:lumMod val="104000"/>
            </a:schemeClr>
          </a:solidFill>
          <a:ln>
            <a:solidFill>
              <a:schemeClr val="accent1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Национальная безопасность и </a:t>
            </a:r>
            <a:r>
              <a:rPr lang="ru-RU" sz="1200" strike="noStrike" dirty="0" err="1">
                <a:solidFill>
                  <a:srgbClr val="2E5369"/>
                </a:solidFill>
                <a:latin typeface="Times New Roman"/>
                <a:ea typeface="DejaVu Sans"/>
              </a:rPr>
              <a:t>правоохрани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-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тельная деятельность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20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,0тыс. рублей 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0,1 %</a:t>
            </a:r>
            <a:endParaRPr dirty="0"/>
          </a:p>
        </p:txBody>
      </p:sp>
      <p:sp>
        <p:nvSpPr>
          <p:cNvPr id="448" name="CustomShape 12"/>
          <p:cNvSpPr/>
          <p:nvPr/>
        </p:nvSpPr>
        <p:spPr>
          <a:xfrm rot="6583800">
            <a:off x="2907000" y="4916520"/>
            <a:ext cx="1048320" cy="178560"/>
          </a:xfrm>
          <a:custGeom>
            <a:avLst/>
            <a:gdLst/>
            <a:ahLst/>
            <a:cxnLst/>
            <a:rect l="0" t="0" r="r" b="b"/>
            <a:pathLst>
              <a:path w="1150218" h="1">
                <a:moveTo>
                  <a:pt x="0" y="0"/>
                </a:moveTo>
                <a:lnTo>
                  <a:pt x="1150217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14"/>
          <p:cNvSpPr/>
          <p:nvPr/>
        </p:nvSpPr>
        <p:spPr>
          <a:xfrm rot="9643800">
            <a:off x="2305080" y="4569120"/>
            <a:ext cx="1238400" cy="18360"/>
          </a:xfrm>
          <a:custGeom>
            <a:avLst/>
            <a:gdLst/>
            <a:ahLst/>
            <a:cxnLst/>
            <a:rect l="0" t="0" r="r" b="b"/>
            <a:pathLst>
              <a:path w="1245652" h="1">
                <a:moveTo>
                  <a:pt x="0" y="0"/>
                </a:moveTo>
                <a:lnTo>
                  <a:pt x="1245651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5"/>
          <p:cNvSpPr/>
          <p:nvPr/>
        </p:nvSpPr>
        <p:spPr>
          <a:xfrm flipH="1">
            <a:off x="597960" y="4029480"/>
            <a:ext cx="1800000" cy="12241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Физическая культура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и спорт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10,0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тыс. рублей 0,1%, </a:t>
            </a:r>
            <a:endParaRPr dirty="0"/>
          </a:p>
        </p:txBody>
      </p:sp>
      <p:sp>
        <p:nvSpPr>
          <p:cNvPr id="452" name="CustomShape 16"/>
          <p:cNvSpPr/>
          <p:nvPr/>
        </p:nvSpPr>
        <p:spPr>
          <a:xfrm rot="13510800">
            <a:off x="2896560" y="2893320"/>
            <a:ext cx="1317240" cy="18360"/>
          </a:xfrm>
          <a:custGeom>
            <a:avLst/>
            <a:gdLst/>
            <a:ahLst/>
            <a:cxnLst/>
            <a:rect l="0" t="0" r="r" b="b"/>
            <a:pathLst>
              <a:path w="1324556" h="1">
                <a:moveTo>
                  <a:pt x="0" y="0"/>
                </a:moveTo>
                <a:lnTo>
                  <a:pt x="1324555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17"/>
          <p:cNvSpPr/>
          <p:nvPr/>
        </p:nvSpPr>
        <p:spPr>
          <a:xfrm>
            <a:off x="1598760" y="1467000"/>
            <a:ext cx="2071080" cy="100872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Прочие межбюджетные трансферты общего характера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84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,2тыс. рублей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0,4%</a:t>
            </a:r>
            <a:endParaRPr dirty="0"/>
          </a:p>
        </p:txBody>
      </p:sp>
      <p:sp>
        <p:nvSpPr>
          <p:cNvPr id="454" name="CustomShape 18"/>
          <p:cNvSpPr/>
          <p:nvPr/>
        </p:nvSpPr>
        <p:spPr>
          <a:xfrm>
            <a:off x="142920" y="692640"/>
            <a:ext cx="8992800" cy="72900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DejaVu Sans"/>
              </a:rPr>
              <a:t>Большенеклиновского</a:t>
            </a:r>
            <a:r>
              <a:rPr lang="ru-RU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сельского поселения Неклиновского района на 2025 год</a:t>
            </a:r>
            <a:endParaRPr dirty="0"/>
          </a:p>
        </p:txBody>
      </p:sp>
      <p:sp>
        <p:nvSpPr>
          <p:cNvPr id="455" name="CustomShape 19"/>
          <p:cNvSpPr/>
          <p:nvPr/>
        </p:nvSpPr>
        <p:spPr>
          <a:xfrm>
            <a:off x="0" y="0"/>
            <a:ext cx="9136800" cy="647280"/>
          </a:xfrm>
          <a:prstGeom prst="rect">
            <a:avLst/>
          </a:prstGeom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Times New Roman"/>
                <a:ea typeface="DejaVu Sans"/>
              </a:rPr>
              <a:t>Администрация Большенеклиновского сельского поселения Неклиновского района</a:t>
            </a:r>
            <a:endParaRPr dirty="0"/>
          </a:p>
        </p:txBody>
      </p:sp>
      <p:sp>
        <p:nvSpPr>
          <p:cNvPr id="456" name="CustomShape 20"/>
          <p:cNvSpPr/>
          <p:nvPr/>
        </p:nvSpPr>
        <p:spPr>
          <a:xfrm>
            <a:off x="2711229" y="5167933"/>
            <a:ext cx="1437120" cy="1293120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Культура и </a:t>
            </a:r>
            <a:r>
              <a:rPr lang="ru-RU" sz="1200" strike="noStrike" dirty="0" err="1">
                <a:solidFill>
                  <a:srgbClr val="2E5369"/>
                </a:solidFill>
                <a:latin typeface="Times New Roman"/>
                <a:ea typeface="DejaVu Sans"/>
              </a:rPr>
              <a:t>кинематогра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-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strike="noStrike" dirty="0" err="1">
                <a:solidFill>
                  <a:srgbClr val="2E5369"/>
                </a:solidFill>
                <a:latin typeface="Times New Roman"/>
                <a:ea typeface="DejaVu Sans"/>
              </a:rPr>
              <a:t>фия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6320,0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тыс. рублей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33,4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%</a:t>
            </a:r>
            <a:endParaRPr dirty="0"/>
          </a:p>
        </p:txBody>
      </p:sp>
      <p:sp>
        <p:nvSpPr>
          <p:cNvPr id="458" name="CustomShape 22"/>
          <p:cNvSpPr/>
          <p:nvPr/>
        </p:nvSpPr>
        <p:spPr>
          <a:xfrm>
            <a:off x="6530109" y="2952000"/>
            <a:ext cx="1721717" cy="12931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7560" tIns="7560" rIns="7560" bIns="756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Общегосударственные вопросы </a:t>
            </a: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9202,0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тыс. рублей 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rgbClr val="2E5369"/>
                </a:solidFill>
                <a:latin typeface="Times New Roman"/>
                <a:ea typeface="DejaVu Sans"/>
              </a:rPr>
              <a:t>48,7</a:t>
            </a:r>
            <a:r>
              <a:rPr lang="ru-RU" sz="1200" strike="noStrike" dirty="0">
                <a:solidFill>
                  <a:srgbClr val="2E5369"/>
                </a:solidFill>
                <a:latin typeface="Times New Roman"/>
                <a:ea typeface="DejaVu Sans"/>
              </a:rPr>
              <a:t> %</a:t>
            </a:r>
            <a:endParaRPr dirty="0"/>
          </a:p>
        </p:txBody>
      </p:sp>
      <p:sp>
        <p:nvSpPr>
          <p:cNvPr id="459" name="CustomShape 23"/>
          <p:cNvSpPr/>
          <p:nvPr/>
        </p:nvSpPr>
        <p:spPr>
          <a:xfrm rot="11983200">
            <a:off x="2199600" y="3443040"/>
            <a:ext cx="1243800" cy="18360"/>
          </a:xfrm>
          <a:custGeom>
            <a:avLst/>
            <a:gdLst/>
            <a:ahLst/>
            <a:cxnLst/>
            <a:rect l="0" t="0" r="r" b="b"/>
            <a:pathLst>
              <a:path w="1250969" h="1">
                <a:moveTo>
                  <a:pt x="0" y="0"/>
                </a:moveTo>
                <a:lnTo>
                  <a:pt x="1250968" y="0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701964" y="637308"/>
            <a:ext cx="7786254" cy="1039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i="1" strike="noStrike" dirty="0">
                <a:solidFill>
                  <a:srgbClr val="1581AA"/>
                </a:solidFill>
                <a:latin typeface="Times New Roman"/>
                <a:ea typeface="DejaVu Sans"/>
              </a:rPr>
              <a:t>Муниципальные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600" i="1" strike="noStrike" dirty="0">
                <a:solidFill>
                  <a:srgbClr val="1581AA"/>
                </a:solidFill>
                <a:latin typeface="Times New Roman"/>
                <a:ea typeface="DejaVu Sans"/>
              </a:rPr>
              <a:t>программы Большенеклиновского сельского поселения</a:t>
            </a:r>
            <a:endParaRPr dirty="0"/>
          </a:p>
        </p:txBody>
      </p:sp>
      <p:sp>
        <p:nvSpPr>
          <p:cNvPr id="461" name="CustomShape 2"/>
          <p:cNvSpPr/>
          <p:nvPr/>
        </p:nvSpPr>
        <p:spPr>
          <a:xfrm>
            <a:off x="895927" y="1676520"/>
            <a:ext cx="7379856" cy="425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28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Муниципальная программа- документ, определяющий цель, задачи, результаты, основные направления и инструменты государственной политики, направленные на достижение целей и реализацию государственных приоритетов.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1102936" y="360720"/>
            <a:ext cx="7710584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400" strike="noStrike" dirty="0">
                <a:solidFill>
                  <a:srgbClr val="1581AA"/>
                </a:solidFill>
                <a:latin typeface="Times New Roman"/>
                <a:ea typeface="DejaVu Sans"/>
              </a:rPr>
              <a:t>Структура муниципальных программ Большенеклиновского сельского поселения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1581AA"/>
                </a:solidFill>
                <a:latin typeface="Times New Roman"/>
                <a:ea typeface="DejaVu Sans"/>
              </a:rPr>
              <a:t>Неклиновского района на 2025 год</a:t>
            </a:r>
            <a:endParaRPr dirty="0"/>
          </a:p>
        </p:txBody>
      </p:sp>
      <p:sp>
        <p:nvSpPr>
          <p:cNvPr id="463" name="CustomShape 2"/>
          <p:cNvSpPr/>
          <p:nvPr/>
        </p:nvSpPr>
        <p:spPr>
          <a:xfrm>
            <a:off x="0" y="1517760"/>
            <a:ext cx="9122760" cy="5609880"/>
          </a:xfrm>
          <a:prstGeom prst="ellipse">
            <a:avLst/>
          </a:prstGeom>
          <a:noFill/>
          <a:ln w="47520">
            <a:solidFill>
              <a:schemeClr val="accent5">
                <a:lumMod val="60000"/>
                <a:lumOff val="4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64" name="CustomShape 3"/>
          <p:cNvSpPr/>
          <p:nvPr/>
        </p:nvSpPr>
        <p:spPr>
          <a:xfrm rot="6576600">
            <a:off x="4802760" y="2093760"/>
            <a:ext cx="1107360" cy="16200"/>
          </a:xfrm>
          <a:custGeom>
            <a:avLst/>
            <a:gdLst/>
            <a:ahLst/>
            <a:cxnLst/>
            <a:rect l="0" t="0" r="r" b="b"/>
            <a:pathLst>
              <a:path w="1114688" h="1">
                <a:moveTo>
                  <a:pt x="0" y="0"/>
                </a:moveTo>
                <a:lnTo>
                  <a:pt x="1114687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4"/>
          <p:cNvSpPr/>
          <p:nvPr/>
        </p:nvSpPr>
        <p:spPr>
          <a:xfrm>
            <a:off x="4442040" y="1029960"/>
            <a:ext cx="2359800" cy="1102320"/>
          </a:xfrm>
          <a:prstGeom prst="ellipse">
            <a:avLst/>
          </a:prstGeom>
          <a:gradFill>
            <a:gsLst>
              <a:gs pos="0">
                <a:schemeClr val="accent3">
                  <a:tint val="96000"/>
                  <a:lumMod val="104000"/>
                </a:schemeClr>
              </a:gs>
              <a:gs pos="100000">
                <a:schemeClr val="accent3">
                  <a:shade val="98000"/>
                  <a:lumMod val="94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Социальные программы      (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200,0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тыс. рублей – 1,1%)</a:t>
            </a:r>
            <a:endParaRPr dirty="0"/>
          </a:p>
        </p:txBody>
      </p:sp>
      <p:sp>
        <p:nvSpPr>
          <p:cNvPr id="466" name="CustomShape 5"/>
          <p:cNvSpPr/>
          <p:nvPr/>
        </p:nvSpPr>
        <p:spPr>
          <a:xfrm rot="9250200">
            <a:off x="6203520" y="3027960"/>
            <a:ext cx="2049480" cy="16200"/>
          </a:xfrm>
          <a:custGeom>
            <a:avLst/>
            <a:gdLst/>
            <a:ahLst/>
            <a:cxnLst/>
            <a:rect l="0" t="0" r="r" b="b"/>
            <a:pathLst>
              <a:path w="2056647" h="1">
                <a:moveTo>
                  <a:pt x="0" y="0"/>
                </a:moveTo>
                <a:lnTo>
                  <a:pt x="2056646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6"/>
          <p:cNvSpPr/>
          <p:nvPr/>
        </p:nvSpPr>
        <p:spPr>
          <a:xfrm>
            <a:off x="5779632" y="1995566"/>
            <a:ext cx="2853720" cy="1770833"/>
          </a:xfrm>
          <a:prstGeom prst="ellipse">
            <a:avLst/>
          </a:prstGeom>
          <a:gradFill>
            <a:gsLst>
              <a:gs pos="0">
                <a:schemeClr val="accent1">
                  <a:tint val="96000"/>
                  <a:lumMod val="104000"/>
                </a:schemeClr>
              </a:gs>
              <a:gs pos="100000">
                <a:schemeClr val="accent1">
                  <a:shade val="98000"/>
                  <a:lumMod val="94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Обеспечение качественными коммунальными услугами населения и повышение уровня благоустройства территории(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2443,0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тыс. рублей –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13,5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%)</a:t>
            </a:r>
            <a:endParaRPr dirty="0"/>
          </a:p>
        </p:txBody>
      </p:sp>
      <p:sp>
        <p:nvSpPr>
          <p:cNvPr id="468" name="CustomShape 7"/>
          <p:cNvSpPr/>
          <p:nvPr/>
        </p:nvSpPr>
        <p:spPr>
          <a:xfrm rot="10892400">
            <a:off x="6468480" y="4401360"/>
            <a:ext cx="2655720" cy="16200"/>
          </a:xfrm>
          <a:custGeom>
            <a:avLst/>
            <a:gdLst/>
            <a:ahLst/>
            <a:cxnLst/>
            <a:rect l="0" t="0" r="r" b="b"/>
            <a:pathLst>
              <a:path w="2662748" h="1">
                <a:moveTo>
                  <a:pt x="0" y="0"/>
                </a:moveTo>
                <a:lnTo>
                  <a:pt x="2662747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8"/>
          <p:cNvSpPr/>
          <p:nvPr/>
        </p:nvSpPr>
        <p:spPr>
          <a:xfrm>
            <a:off x="5938740" y="3835244"/>
            <a:ext cx="2452320" cy="862927"/>
          </a:xfrm>
          <a:prstGeom prst="ellipse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Муниципальная политика (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10,0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тыс. рублей – 0,1%)</a:t>
            </a:r>
            <a:endParaRPr dirty="0"/>
          </a:p>
        </p:txBody>
      </p:sp>
      <p:sp>
        <p:nvSpPr>
          <p:cNvPr id="470" name="CustomShape 9"/>
          <p:cNvSpPr/>
          <p:nvPr/>
        </p:nvSpPr>
        <p:spPr>
          <a:xfrm rot="19273200">
            <a:off x="1634400" y="6117120"/>
            <a:ext cx="1356840" cy="16200"/>
          </a:xfrm>
          <a:custGeom>
            <a:avLst/>
            <a:gdLst/>
            <a:ahLst/>
            <a:cxnLst/>
            <a:rect l="0" t="0" r="r" b="b"/>
            <a:pathLst>
              <a:path w="1363983" h="1">
                <a:moveTo>
                  <a:pt x="0" y="0"/>
                </a:moveTo>
                <a:lnTo>
                  <a:pt x="1363982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10"/>
          <p:cNvSpPr/>
          <p:nvPr/>
        </p:nvSpPr>
        <p:spPr>
          <a:xfrm rot="10800000" flipV="1">
            <a:off x="61463160" y="39630240"/>
            <a:ext cx="3046680" cy="170064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980000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 45,4 тыс.рублей – 0,2%)</a:t>
            </a:r>
            <a:endParaRPr/>
          </a:p>
        </p:txBody>
      </p:sp>
      <p:sp>
        <p:nvSpPr>
          <p:cNvPr id="472" name="CustomShape 11"/>
          <p:cNvSpPr/>
          <p:nvPr/>
        </p:nvSpPr>
        <p:spPr>
          <a:xfrm rot="12406800">
            <a:off x="6129360" y="5632920"/>
            <a:ext cx="2071080" cy="16200"/>
          </a:xfrm>
          <a:custGeom>
            <a:avLst/>
            <a:gdLst/>
            <a:ahLst/>
            <a:cxnLst/>
            <a:rect l="0" t="0" r="r" b="b"/>
            <a:pathLst>
              <a:path w="2078320" h="1">
                <a:moveTo>
                  <a:pt x="0" y="0"/>
                </a:moveTo>
                <a:lnTo>
                  <a:pt x="2078319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13"/>
          <p:cNvSpPr/>
          <p:nvPr/>
        </p:nvSpPr>
        <p:spPr>
          <a:xfrm rot="15511200">
            <a:off x="4312080" y="6438240"/>
            <a:ext cx="1353960" cy="16200"/>
          </a:xfrm>
          <a:custGeom>
            <a:avLst/>
            <a:gdLst/>
            <a:ahLst/>
            <a:cxnLst/>
            <a:rect l="0" t="0" r="r" b="b"/>
            <a:pathLst>
              <a:path w="1360984" h="1">
                <a:moveTo>
                  <a:pt x="0" y="0"/>
                </a:moveTo>
                <a:lnTo>
                  <a:pt x="1360983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15"/>
          <p:cNvSpPr/>
          <p:nvPr/>
        </p:nvSpPr>
        <p:spPr>
          <a:xfrm rot="21486600">
            <a:off x="0" y="4416120"/>
            <a:ext cx="2896920" cy="16200"/>
          </a:xfrm>
          <a:custGeom>
            <a:avLst/>
            <a:gdLst/>
            <a:ahLst/>
            <a:cxnLst/>
            <a:rect l="0" t="0" r="r" b="b"/>
            <a:pathLst>
              <a:path w="2903975" h="1">
                <a:moveTo>
                  <a:pt x="0" y="0"/>
                </a:moveTo>
                <a:lnTo>
                  <a:pt x="2903974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16"/>
          <p:cNvSpPr/>
          <p:nvPr/>
        </p:nvSpPr>
        <p:spPr>
          <a:xfrm>
            <a:off x="386500" y="3155895"/>
            <a:ext cx="2517260" cy="2192625"/>
          </a:xfrm>
          <a:prstGeom prst="ellipse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0080" tIns="10080" rIns="10080" bIns="10080" anchor="ctr"/>
          <a:lstStyle/>
          <a:p>
            <a:pPr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Обеспечение общественного порядка и противодействие терроризму, экстремизму, коррупции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0,0 тыс. рублей – 0,3%)</a:t>
            </a:r>
            <a:endParaRPr dirty="0"/>
          </a:p>
        </p:txBody>
      </p:sp>
      <p:sp>
        <p:nvSpPr>
          <p:cNvPr id="478" name="CustomShape 17"/>
          <p:cNvSpPr/>
          <p:nvPr/>
        </p:nvSpPr>
        <p:spPr>
          <a:xfrm rot="1602600">
            <a:off x="943560" y="2892600"/>
            <a:ext cx="1599120" cy="16200"/>
          </a:xfrm>
          <a:custGeom>
            <a:avLst/>
            <a:gdLst/>
            <a:ahLst/>
            <a:cxnLst/>
            <a:rect l="0" t="0" r="r" b="b"/>
            <a:pathLst>
              <a:path w="1606188" h="1">
                <a:moveTo>
                  <a:pt x="0" y="0"/>
                </a:moveTo>
                <a:lnTo>
                  <a:pt x="1606187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18"/>
          <p:cNvSpPr/>
          <p:nvPr/>
        </p:nvSpPr>
        <p:spPr>
          <a:xfrm>
            <a:off x="881583" y="1749920"/>
            <a:ext cx="2240791" cy="1315880"/>
          </a:xfrm>
          <a:prstGeom prst="ellipse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0080" tIns="10080" rIns="10080" bIns="10080" anchor="ctr"/>
          <a:lstStyle/>
          <a:p>
            <a:pPr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Развитие физической культуры и спорта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10,0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тыс. рублей 0,1%</a:t>
            </a:r>
            <a:endParaRPr dirty="0"/>
          </a:p>
        </p:txBody>
      </p:sp>
      <p:sp>
        <p:nvSpPr>
          <p:cNvPr id="480" name="CustomShape 19"/>
          <p:cNvSpPr/>
          <p:nvPr/>
        </p:nvSpPr>
        <p:spPr>
          <a:xfrm rot="3730800">
            <a:off x="2912040" y="2044800"/>
            <a:ext cx="911520" cy="16200"/>
          </a:xfrm>
          <a:custGeom>
            <a:avLst/>
            <a:gdLst/>
            <a:ahLst/>
            <a:cxnLst/>
            <a:rect l="0" t="0" r="r" b="b"/>
            <a:pathLst>
              <a:path w="918765" h="1">
                <a:moveTo>
                  <a:pt x="0" y="0"/>
                </a:moveTo>
                <a:lnTo>
                  <a:pt x="918764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20"/>
          <p:cNvSpPr/>
          <p:nvPr/>
        </p:nvSpPr>
        <p:spPr>
          <a:xfrm>
            <a:off x="2720724" y="1147327"/>
            <a:ext cx="1814764" cy="1334513"/>
          </a:xfrm>
          <a:prstGeom prst="ellipse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0080" tIns="10080" rIns="10080" bIns="10080" anchor="ctr"/>
          <a:lstStyle/>
          <a:p>
            <a:pPr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Развитие культуры 6320,0 тыс. рублей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35,0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%</a:t>
            </a:r>
            <a:endParaRPr dirty="0"/>
          </a:p>
        </p:txBody>
      </p:sp>
      <p:sp>
        <p:nvSpPr>
          <p:cNvPr id="482" name="CustomShape 21"/>
          <p:cNvSpPr/>
          <p:nvPr/>
        </p:nvSpPr>
        <p:spPr>
          <a:xfrm>
            <a:off x="0" y="0"/>
            <a:ext cx="9136800" cy="349920"/>
          </a:xfrm>
          <a:prstGeom prst="rect">
            <a:avLst/>
          </a:prstGeom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Times New Roman"/>
                <a:ea typeface="DejaVu Sans"/>
              </a:rPr>
              <a:t>Администрация Большенеклиновского сельского поселения Неклиновского  района</a:t>
            </a:r>
            <a:endParaRPr dirty="0"/>
          </a:p>
        </p:txBody>
      </p:sp>
      <p:sp>
        <p:nvSpPr>
          <p:cNvPr id="483" name="CustomShape 22"/>
          <p:cNvSpPr/>
          <p:nvPr/>
        </p:nvSpPr>
        <p:spPr>
          <a:xfrm>
            <a:off x="7000920" y="2428920"/>
            <a:ext cx="38520" cy="38520"/>
          </a:xfrm>
          <a:prstGeom prst="ellipse">
            <a:avLst/>
          </a:pr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23"/>
          <p:cNvSpPr/>
          <p:nvPr/>
        </p:nvSpPr>
        <p:spPr>
          <a:xfrm>
            <a:off x="3122374" y="3936045"/>
            <a:ext cx="2528951" cy="1031760"/>
          </a:xfrm>
          <a:prstGeom prst="ellipse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Информационное общество 200,0 тыс. рублей – 1,1%</a:t>
            </a:r>
            <a:endParaRPr dirty="0"/>
          </a:p>
        </p:txBody>
      </p:sp>
      <p:sp>
        <p:nvSpPr>
          <p:cNvPr id="485" name="CustomShape 24"/>
          <p:cNvSpPr/>
          <p:nvPr/>
        </p:nvSpPr>
        <p:spPr>
          <a:xfrm>
            <a:off x="2601798" y="2716240"/>
            <a:ext cx="3246042" cy="8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Всего </a:t>
            </a:r>
            <a:endParaRPr sz="2800" dirty="0"/>
          </a:p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18089,0</a:t>
            </a:r>
            <a:r>
              <a:rPr lang="ru-RU" sz="28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тыс. рублей</a:t>
            </a:r>
            <a:endParaRPr sz="2800" dirty="0"/>
          </a:p>
        </p:txBody>
      </p:sp>
      <p:sp>
        <p:nvSpPr>
          <p:cNvPr id="486" name="CustomShape 25"/>
          <p:cNvSpPr/>
          <p:nvPr/>
        </p:nvSpPr>
        <p:spPr>
          <a:xfrm>
            <a:off x="4726680" y="5092060"/>
            <a:ext cx="3718983" cy="1582920"/>
          </a:xfrm>
          <a:prstGeom prst="ellipse">
            <a:avLst/>
          </a:prstGeom>
          <a:gradFill>
            <a:gsLst>
              <a:gs pos="0">
                <a:schemeClr val="accent1">
                  <a:tint val="96000"/>
                  <a:lumMod val="104000"/>
                </a:schemeClr>
              </a:gs>
              <a:gs pos="100000">
                <a:schemeClr val="accent1">
                  <a:shade val="98000"/>
                  <a:lumMod val="94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Защита населения и  территории от  чрезвычайных </a:t>
            </a:r>
            <a:r>
              <a:rPr lang="ru-RU" sz="16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ситуаций,обеспечения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пожарной безопасности и безопасности людей на водных объектах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50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,0 тыс. рублей –0,3 %</a:t>
            </a:r>
            <a:endParaRPr dirty="0"/>
          </a:p>
        </p:txBody>
      </p:sp>
      <p:sp>
        <p:nvSpPr>
          <p:cNvPr id="475" name="CustomShape 14"/>
          <p:cNvSpPr/>
          <p:nvPr/>
        </p:nvSpPr>
        <p:spPr>
          <a:xfrm>
            <a:off x="1013033" y="5376273"/>
            <a:ext cx="3723342" cy="1470847"/>
          </a:xfrm>
          <a:prstGeom prst="ellipse">
            <a:avLst/>
          </a:prstGeom>
          <a:gradFill>
            <a:gsLst>
              <a:gs pos="0">
                <a:schemeClr val="accent1">
                  <a:tint val="96000"/>
                  <a:lumMod val="104000"/>
                </a:schemeClr>
              </a:gs>
              <a:gs pos="100000">
                <a:schemeClr val="accent1">
                  <a:shade val="98000"/>
                  <a:lumMod val="94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Управление муниципальными финансами и создание условий для эффективного управления муниципальными финансами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DejaVu Sans"/>
              </a:rPr>
              <a:t>8607,0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тыс. рублей –47,6 %)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0" y="0"/>
            <a:ext cx="9136800" cy="647280"/>
          </a:xfrm>
          <a:prstGeom prst="rect">
            <a:avLst/>
          </a:prstGeom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Times New Roman"/>
                <a:ea typeface="DejaVu Sans"/>
              </a:rPr>
              <a:t>Администрация Большенеклиновского сельского поселения Неклиновского района</a:t>
            </a:r>
            <a:endParaRPr dirty="0"/>
          </a:p>
        </p:txBody>
      </p:sp>
      <p:sp>
        <p:nvSpPr>
          <p:cNvPr id="488" name="CustomShape 2"/>
          <p:cNvSpPr/>
          <p:nvPr/>
        </p:nvSpPr>
        <p:spPr>
          <a:xfrm>
            <a:off x="179640" y="836640"/>
            <a:ext cx="8489880" cy="90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Большенеклиновского сельского поселения Неклиновского района, формируемые в рамках муниципальных программ Большенеклиновского сельского поселения Неклиновского района, и непрограммные расходы</a:t>
            </a:r>
            <a:endParaRPr dirty="0"/>
          </a:p>
        </p:txBody>
      </p:sp>
      <p:sp>
        <p:nvSpPr>
          <p:cNvPr id="489" name="CustomShape 3"/>
          <p:cNvSpPr/>
          <p:nvPr/>
        </p:nvSpPr>
        <p:spPr>
          <a:xfrm>
            <a:off x="341640" y="1836666"/>
            <a:ext cx="2212560" cy="229716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18089,0 тыс. рублей</a:t>
            </a:r>
            <a:endParaRPr dirty="0"/>
          </a:p>
        </p:txBody>
      </p:sp>
      <p:sp>
        <p:nvSpPr>
          <p:cNvPr id="490" name="CustomShape 4"/>
          <p:cNvSpPr/>
          <p:nvPr/>
        </p:nvSpPr>
        <p:spPr>
          <a:xfrm>
            <a:off x="1297440" y="3315960"/>
            <a:ext cx="1557720" cy="1391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DejaVu Sans"/>
              </a:rPr>
              <a:t>810,8</a:t>
            </a:r>
            <a:r>
              <a:rPr lang="ru-RU" sz="24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тыс. рублей</a:t>
            </a:r>
            <a:endParaRPr sz="2000" dirty="0"/>
          </a:p>
        </p:txBody>
      </p:sp>
      <p:sp>
        <p:nvSpPr>
          <p:cNvPr id="491" name="CustomShape 5"/>
          <p:cNvSpPr/>
          <p:nvPr/>
        </p:nvSpPr>
        <p:spPr>
          <a:xfrm>
            <a:off x="3318120" y="1989000"/>
            <a:ext cx="2212560" cy="229716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14152,6</a:t>
            </a:r>
            <a:r>
              <a:rPr lang="ru-RU" sz="24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тыс. рублей</a:t>
            </a:r>
            <a:endParaRPr dirty="0"/>
          </a:p>
        </p:txBody>
      </p:sp>
      <p:sp>
        <p:nvSpPr>
          <p:cNvPr id="492" name="CustomShape 6"/>
          <p:cNvSpPr/>
          <p:nvPr/>
        </p:nvSpPr>
        <p:spPr>
          <a:xfrm>
            <a:off x="4465800" y="3289320"/>
            <a:ext cx="1557720" cy="1391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985,5</a:t>
            </a:r>
            <a:endParaRPr sz="2000" dirty="0"/>
          </a:p>
          <a:p>
            <a:pPr algn="ctr">
              <a:lnSpc>
                <a:spcPct val="90000"/>
              </a:lnSpc>
            </a:pPr>
            <a:r>
              <a:rPr lang="ru-RU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тыс. рублей</a:t>
            </a:r>
            <a:endParaRPr sz="2000" dirty="0"/>
          </a:p>
        </p:txBody>
      </p:sp>
      <p:sp>
        <p:nvSpPr>
          <p:cNvPr id="493" name="CustomShape 7"/>
          <p:cNvSpPr/>
          <p:nvPr/>
        </p:nvSpPr>
        <p:spPr>
          <a:xfrm>
            <a:off x="6165000" y="1936440"/>
            <a:ext cx="2212560" cy="229716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10943,8</a:t>
            </a:r>
            <a:endParaRPr sz="2400" dirty="0"/>
          </a:p>
          <a:p>
            <a:pPr algn="ctr">
              <a:lnSpc>
                <a:spcPct val="90000"/>
              </a:lnSpc>
            </a:pPr>
            <a:r>
              <a:rPr lang="ru-RU" sz="24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тыс.рублей</a:t>
            </a:r>
            <a:endParaRPr dirty="0"/>
          </a:p>
        </p:txBody>
      </p:sp>
      <p:sp>
        <p:nvSpPr>
          <p:cNvPr id="494" name="CustomShape 8"/>
          <p:cNvSpPr/>
          <p:nvPr/>
        </p:nvSpPr>
        <p:spPr>
          <a:xfrm>
            <a:off x="7357680" y="3274200"/>
            <a:ext cx="1557720" cy="1391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DejaVu Sans"/>
              </a:rPr>
              <a:t>1725,5</a:t>
            </a:r>
            <a:r>
              <a:rPr lang="ru-RU" sz="24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тыс. рублей</a:t>
            </a:r>
            <a:endParaRPr sz="2000" dirty="0"/>
          </a:p>
        </p:txBody>
      </p:sp>
      <p:sp>
        <p:nvSpPr>
          <p:cNvPr id="495" name="CustomShape 9"/>
          <p:cNvSpPr/>
          <p:nvPr/>
        </p:nvSpPr>
        <p:spPr>
          <a:xfrm>
            <a:off x="1002960" y="5254560"/>
            <a:ext cx="598320" cy="39528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96" name="CustomShape 10"/>
          <p:cNvSpPr/>
          <p:nvPr/>
        </p:nvSpPr>
        <p:spPr>
          <a:xfrm>
            <a:off x="1087200" y="5302080"/>
            <a:ext cx="342000" cy="3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11"/>
          <p:cNvSpPr/>
          <p:nvPr/>
        </p:nvSpPr>
        <p:spPr>
          <a:xfrm>
            <a:off x="1619640" y="5212080"/>
            <a:ext cx="7049520" cy="57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- расходы бюджета, формируемые в рамках муниципальных программ Большенеклиновского сельского поселения Неклиновского района</a:t>
            </a:r>
            <a:endParaRPr dirty="0"/>
          </a:p>
        </p:txBody>
      </p:sp>
      <p:sp>
        <p:nvSpPr>
          <p:cNvPr id="498" name="CustomShape 12"/>
          <p:cNvSpPr/>
          <p:nvPr/>
        </p:nvSpPr>
        <p:spPr>
          <a:xfrm>
            <a:off x="975240" y="6093360"/>
            <a:ext cx="598320" cy="39528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99" name="CustomShape 13"/>
          <p:cNvSpPr/>
          <p:nvPr/>
        </p:nvSpPr>
        <p:spPr>
          <a:xfrm>
            <a:off x="1688400" y="6067800"/>
            <a:ext cx="6185520" cy="3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- непрограммные расходы</a:t>
            </a:r>
            <a:endParaRPr/>
          </a:p>
        </p:txBody>
      </p:sp>
      <p:sp>
        <p:nvSpPr>
          <p:cNvPr id="500" name="CustomShape 14"/>
          <p:cNvSpPr/>
          <p:nvPr/>
        </p:nvSpPr>
        <p:spPr>
          <a:xfrm>
            <a:off x="1071360" y="4857840"/>
            <a:ext cx="14216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entury Gothic"/>
                <a:ea typeface="DejaVu Sans"/>
              </a:rPr>
              <a:t>2025 год</a:t>
            </a:r>
            <a:endParaRPr dirty="0"/>
          </a:p>
        </p:txBody>
      </p:sp>
      <p:sp>
        <p:nvSpPr>
          <p:cNvPr id="501" name="CustomShape 15"/>
          <p:cNvSpPr/>
          <p:nvPr/>
        </p:nvSpPr>
        <p:spPr>
          <a:xfrm>
            <a:off x="4143240" y="4857840"/>
            <a:ext cx="14216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entury Gothic"/>
                <a:ea typeface="DejaVu Sans"/>
              </a:rPr>
              <a:t>2026 год</a:t>
            </a:r>
            <a:endParaRPr dirty="0"/>
          </a:p>
        </p:txBody>
      </p:sp>
      <p:sp>
        <p:nvSpPr>
          <p:cNvPr id="502" name="CustomShape 16"/>
          <p:cNvSpPr/>
          <p:nvPr/>
        </p:nvSpPr>
        <p:spPr>
          <a:xfrm>
            <a:off x="6929280" y="4857840"/>
            <a:ext cx="170748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entury Gothic"/>
                <a:ea typeface="DejaVu Sans"/>
              </a:rPr>
              <a:t>2027 год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655781" y="581892"/>
            <a:ext cx="8087385" cy="217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1581AA"/>
                </a:solidFill>
                <a:latin typeface="Times New Roman"/>
                <a:ea typeface="DejaVu Sans"/>
              </a:rPr>
              <a:t>Объем межбюджетных трансфертов, передаваемые в бюджет Неклиновского района из бюджета Большенеклиновского сельского поселения на осуществление части полномочий по решению вопросов местного значения в соответствии с заключенными соглашениями на 2025 год</a:t>
            </a:r>
            <a:endParaRPr dirty="0"/>
          </a:p>
        </p:txBody>
      </p:sp>
      <p:sp>
        <p:nvSpPr>
          <p:cNvPr id="504" name="CustomShape 2"/>
          <p:cNvSpPr/>
          <p:nvPr/>
        </p:nvSpPr>
        <p:spPr>
          <a:xfrm>
            <a:off x="835891" y="3087855"/>
            <a:ext cx="7472218" cy="34451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ВСЕГО-84,20тыс.рублей: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trike="noStrike" dirty="0">
                <a:solidFill>
                  <a:srgbClr val="404040"/>
                </a:solidFill>
                <a:latin typeface="Times New Roman"/>
                <a:ea typeface="DejaVu Sans"/>
              </a:rPr>
              <a:t>Частичная передача полномочий по утверждению в областных структурах лимитов потребления топливно-энергетических ресурсов и уличного освещения -18,90 тыс. рублей.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Полномочия на исполнение внешнего финансового контроля-36,10тыс. рублей.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полномочий по осуществлению муниципального финансового контроля-29,20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1945080" y="624240"/>
            <a:ext cx="6581880" cy="12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strike="noStrike">
                <a:solidFill>
                  <a:srgbClr val="1581AA"/>
                </a:solidFill>
                <a:latin typeface="Century Gothic"/>
                <a:ea typeface="DejaVu Sans"/>
              </a:rPr>
              <a:t>КОНТАКТНАЯ 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1581AA"/>
                </a:solidFill>
                <a:latin typeface="Century Gothic"/>
                <a:ea typeface="DejaVu Sans"/>
              </a:rPr>
              <a:t> И ОБРАТНАЯ СВЯЗЬ</a:t>
            </a:r>
            <a:endParaRPr/>
          </a:p>
        </p:txBody>
      </p:sp>
      <p:sp>
        <p:nvSpPr>
          <p:cNvPr id="506" name="CustomShape 2"/>
          <p:cNvSpPr/>
          <p:nvPr/>
        </p:nvSpPr>
        <p:spPr>
          <a:xfrm>
            <a:off x="839244" y="2442574"/>
            <a:ext cx="7902276" cy="3461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2800" i="1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Информация подготовлена финансовым отделом администрации Большенеклиновского сельского поселения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28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Наш адрес:346850,с.Большая </a:t>
            </a:r>
            <a:r>
              <a:rPr lang="ru-RU" sz="2800" dirty="0" err="1">
                <a:solidFill>
                  <a:srgbClr val="404040"/>
                </a:solidFill>
                <a:latin typeface="Times New Roman"/>
                <a:ea typeface="DejaVu Sans"/>
              </a:rPr>
              <a:t>Н</a:t>
            </a:r>
            <a:r>
              <a:rPr lang="ru-RU" sz="2800" strike="noStrike" dirty="0" err="1">
                <a:solidFill>
                  <a:srgbClr val="404040"/>
                </a:solidFill>
                <a:latin typeface="Times New Roman"/>
                <a:ea typeface="DejaVu Sans"/>
              </a:rPr>
              <a:t>еклиновка</a:t>
            </a:r>
            <a:r>
              <a:rPr lang="ru-RU" sz="28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, пер. Памятный,д.1</a:t>
            </a:r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28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Телефон: (863)473-5</a:t>
            </a:r>
            <a:r>
              <a:rPr lang="ru-RU" sz="2800" dirty="0">
                <a:solidFill>
                  <a:srgbClr val="404040"/>
                </a:solidFill>
                <a:latin typeface="Times New Roman"/>
                <a:ea typeface="DejaVu Sans"/>
              </a:rPr>
              <a:t>2</a:t>
            </a:r>
            <a:r>
              <a:rPr lang="ru-RU" sz="28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-73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28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Адрес электронной почты:sp26265@donpac.ru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043640" y="498763"/>
            <a:ext cx="7423955" cy="1580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 dirty="0">
                <a:solidFill>
                  <a:srgbClr val="1581AA"/>
                </a:solidFill>
                <a:latin typeface="Times New Roman"/>
                <a:ea typeface="DejaVu Sans"/>
              </a:rPr>
              <a:t>Уважаемые жители Большенеклиновского сельского поселения</a:t>
            </a:r>
            <a:endParaRPr dirty="0"/>
          </a:p>
        </p:txBody>
      </p:sp>
      <p:sp>
        <p:nvSpPr>
          <p:cNvPr id="380" name="CustomShape 2"/>
          <p:cNvSpPr/>
          <p:nvPr/>
        </p:nvSpPr>
        <p:spPr>
          <a:xfrm>
            <a:off x="1371600" y="1976582"/>
            <a:ext cx="6850800" cy="4045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i="1" strike="noStrike" dirty="0">
                <a:solidFill>
                  <a:srgbClr val="404040"/>
                </a:solidFill>
                <a:latin typeface="Times New Roman"/>
                <a:ea typeface="DejaVu Sans"/>
              </a:rPr>
              <a:t>Эффективное, ответственное и прозрачное управление финансами является базовым условием достижения стратегических целей социально-экономического развития Большенеклиновского сельского поселения.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i="1" strike="noStrike" dirty="0">
                <a:solidFill>
                  <a:srgbClr val="404040"/>
                </a:solidFill>
                <a:latin typeface="Times New Roman"/>
                <a:ea typeface="DejaVu Sans"/>
              </a:rPr>
              <a:t>«Бюджет для граждан» познакомит Вас с положениями основного финансового документа Большенеклиновского сельского поселения на 2025 год и на плановый период 2026 и 2027 годов.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i="1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населения.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i="1" strike="noStrike" dirty="0">
                <a:solidFill>
                  <a:srgbClr val="404040"/>
                </a:solidFill>
                <a:latin typeface="Times New Roman"/>
                <a:ea typeface="DejaVu Sans"/>
              </a:rPr>
              <a:t>С уважением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i="1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Глава Большенеклиновского 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i="1" strike="noStrike" dirty="0">
                <a:solidFill>
                  <a:srgbClr val="404040"/>
                </a:solidFill>
                <a:latin typeface="Times New Roman"/>
                <a:ea typeface="DejaVu Sans"/>
              </a:rPr>
              <a:t>сельского поселения                               </a:t>
            </a:r>
            <a:r>
              <a:rPr lang="ru-RU" i="1" strike="noStrike" dirty="0" err="1">
                <a:solidFill>
                  <a:srgbClr val="404040"/>
                </a:solidFill>
                <a:latin typeface="Times New Roman"/>
                <a:ea typeface="DejaVu Sans"/>
              </a:rPr>
              <a:t>А.В.Кисляк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0" y="742680"/>
            <a:ext cx="9136800" cy="1941480"/>
          </a:xfrm>
          <a:prstGeom prst="rect">
            <a:avLst/>
          </a:prstGeom>
          <a:gradFill>
            <a:gsLst>
              <a:gs pos="0">
                <a:schemeClr val="accent5">
                  <a:tint val="96000"/>
                  <a:lumMod val="104000"/>
                </a:schemeClr>
              </a:gs>
              <a:gs pos="100000">
                <a:schemeClr val="accent5">
                  <a:shade val="98000"/>
                  <a:lumMod val="94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06560" tIns="106560" rIns="106560" bIns="106560" anchor="ctr"/>
          <a:lstStyle/>
          <a:p>
            <a:pPr algn="ctr">
              <a:lnSpc>
                <a:spcPct val="9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Основа формирования  бюджета 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Большенеклиновского сельского поселения Неклиновского района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2025 год и на плановый период 2026 и 2027годов</a:t>
            </a:r>
            <a:endParaRPr dirty="0"/>
          </a:p>
        </p:txBody>
      </p:sp>
      <p:sp>
        <p:nvSpPr>
          <p:cNvPr id="384" name="CustomShape 2"/>
          <p:cNvSpPr/>
          <p:nvPr/>
        </p:nvSpPr>
        <p:spPr>
          <a:xfrm>
            <a:off x="3240" y="2522160"/>
            <a:ext cx="709200" cy="390096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/>
          </a:gradFill>
          <a:ln>
            <a:solidFill>
              <a:schemeClr val="accent5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85" name="CustomShape 3"/>
          <p:cNvSpPr/>
          <p:nvPr/>
        </p:nvSpPr>
        <p:spPr>
          <a:xfrm>
            <a:off x="721080" y="2522160"/>
            <a:ext cx="2858760" cy="3931560"/>
          </a:xfrm>
          <a:prstGeom prst="rect">
            <a:avLst/>
          </a:prstGeom>
          <a:gradFill>
            <a:gsLst>
              <a:gs pos="0">
                <a:schemeClr val="tx2">
                  <a:tint val="50000"/>
                  <a:satMod val="300000"/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/>
          </a:gradFill>
          <a:ln>
            <a:solidFill>
              <a:schemeClr val="accent5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76320" tIns="76320" rIns="76320" bIns="76320" anchor="ctr"/>
          <a:lstStyle/>
          <a:p>
            <a:pPr algn="ctr">
              <a:lnSpc>
                <a:spcPct val="90000"/>
              </a:lnSpc>
            </a:pPr>
            <a:r>
              <a:rPr lang="ru-RU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бюджетной и налоговой политики  Большенеклиновского сельского поселения  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на 2025 – 2027 годы</a:t>
            </a:r>
            <a:endParaRPr dirty="0"/>
          </a:p>
        </p:txBody>
      </p:sp>
      <p:sp>
        <p:nvSpPr>
          <p:cNvPr id="386" name="CustomShape 4"/>
          <p:cNvSpPr/>
          <p:nvPr/>
        </p:nvSpPr>
        <p:spPr>
          <a:xfrm>
            <a:off x="3564000" y="2565000"/>
            <a:ext cx="2987280" cy="3931560"/>
          </a:xfrm>
          <a:prstGeom prst="rect">
            <a:avLst/>
          </a:prstGeom>
          <a:gradFill>
            <a:gsLst>
              <a:gs pos="0">
                <a:schemeClr val="tx2">
                  <a:tint val="50000"/>
                  <a:satMod val="300000"/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/>
          </a:gradFill>
          <a:ln>
            <a:solidFill>
              <a:schemeClr val="accent5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68760" tIns="68760" rIns="68760" bIns="68760" anchor="ctr"/>
          <a:lstStyle/>
          <a:p>
            <a:pPr algn="ctr">
              <a:lnSpc>
                <a:spcPct val="90000"/>
              </a:lnSpc>
            </a:pPr>
            <a:r>
              <a:rPr lang="ru-RU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 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экономического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развития Большенеклиновского сельского поселения  Неклиновского района на 2025 – 2027 годы </a:t>
            </a:r>
            <a:endParaRPr dirty="0"/>
          </a:p>
        </p:txBody>
      </p:sp>
      <p:sp>
        <p:nvSpPr>
          <p:cNvPr id="387" name="CustomShape 5"/>
          <p:cNvSpPr/>
          <p:nvPr/>
        </p:nvSpPr>
        <p:spPr>
          <a:xfrm>
            <a:off x="6581160" y="2537280"/>
            <a:ext cx="2551320" cy="3900960"/>
          </a:xfrm>
          <a:prstGeom prst="rect">
            <a:avLst/>
          </a:prstGeom>
          <a:gradFill>
            <a:gsLst>
              <a:gs pos="0">
                <a:schemeClr val="tx2">
                  <a:tint val="50000"/>
                  <a:satMod val="300000"/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/>
          </a:gradFill>
          <a:ln>
            <a:solidFill>
              <a:schemeClr val="accent5">
                <a:shade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68760" tIns="68760" rIns="68760" bIns="68760" anchor="ctr"/>
          <a:lstStyle/>
          <a:p>
            <a:pPr algn="ctr">
              <a:lnSpc>
                <a:spcPct val="90000"/>
              </a:lnSpc>
            </a:pPr>
            <a:r>
              <a:rPr lang="ru-RU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Муниципальные программы Большенеклиновского сельского поселения Неклиновского района</a:t>
            </a:r>
            <a:endParaRPr dirty="0"/>
          </a:p>
        </p:txBody>
      </p:sp>
      <p:sp>
        <p:nvSpPr>
          <p:cNvPr id="388" name="CustomShape 6"/>
          <p:cNvSpPr/>
          <p:nvPr/>
        </p:nvSpPr>
        <p:spPr>
          <a:xfrm>
            <a:off x="0" y="6445800"/>
            <a:ext cx="9136800" cy="426960"/>
          </a:xfrm>
          <a:prstGeom prst="rect">
            <a:avLst/>
          </a:prstGeom>
          <a:gradFill>
            <a:gsLst>
              <a:gs pos="0">
                <a:schemeClr val="accent5">
                  <a:tint val="96000"/>
                  <a:lumMod val="104000"/>
                </a:schemeClr>
              </a:gs>
              <a:gs pos="100000">
                <a:schemeClr val="accent5">
                  <a:shade val="98000"/>
                  <a:lumMod val="94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  <p:sp>
        <p:nvSpPr>
          <p:cNvPr id="389" name="CustomShape 7"/>
          <p:cNvSpPr/>
          <p:nvPr/>
        </p:nvSpPr>
        <p:spPr>
          <a:xfrm>
            <a:off x="0" y="0"/>
            <a:ext cx="9161280" cy="647280"/>
          </a:xfrm>
          <a:prstGeom prst="rect">
            <a:avLst/>
          </a:prstGeom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Times New Roman"/>
                <a:ea typeface="DejaVu Sans"/>
              </a:rPr>
              <a:t>Администрация Большенеклиновского сельского поселения Неклиновского района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0" y="0"/>
            <a:ext cx="9136800" cy="647280"/>
          </a:xfrm>
          <a:prstGeom prst="rect">
            <a:avLst/>
          </a:prstGeom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Times New Roman"/>
                <a:ea typeface="DejaVu Sans"/>
              </a:rPr>
              <a:t>Администрация Большенеклиновского сельского поселения Неклиновского района</a:t>
            </a:r>
            <a:endParaRPr dirty="0"/>
          </a:p>
        </p:txBody>
      </p:sp>
      <p:sp>
        <p:nvSpPr>
          <p:cNvPr id="391" name="CustomShape 2"/>
          <p:cNvSpPr/>
          <p:nvPr/>
        </p:nvSpPr>
        <p:spPr>
          <a:xfrm>
            <a:off x="618837" y="831272"/>
            <a:ext cx="7869381" cy="875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70C0"/>
                </a:solidFill>
                <a:latin typeface="Times New Roman"/>
                <a:ea typeface="DejaVu Sans"/>
              </a:rPr>
              <a:t>Бюджет Большенеклиновского сельского поселения Неклиновского района на </a:t>
            </a:r>
            <a:endParaRPr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70C0"/>
                </a:solidFill>
                <a:latin typeface="Times New Roman"/>
                <a:ea typeface="DejaVu Sans"/>
              </a:rPr>
              <a:t>2025 год и на плановый период 2026 и 2027 годов направлен на решение следующих ключевых задач: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895926" y="2143080"/>
            <a:ext cx="7389092" cy="3638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17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обязательств;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17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Повышение эффективности бюджетной политики, в том числе за счет роста эффективности бюджетных расходов;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17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Повышение прозрачности и открытости бюджетного процесса;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17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Повышение роли бюджетной политики для поддержки экономического роста;</a:t>
            </a: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1700" strike="noStrike" dirty="0">
                <a:solidFill>
                  <a:srgbClr val="404040"/>
                </a:solidFill>
                <a:latin typeface="Times New Roman"/>
                <a:ea typeface="DejaVu Sans"/>
              </a:rPr>
              <a:t>Разработка бюджетного прогноза Большенеклиновского сельского поселения на долгосрочный период 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81892" y="620639"/>
            <a:ext cx="7795492" cy="774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520" rIns="90000" bIns="45000"/>
          <a:lstStyle/>
          <a:p>
            <a:pPr algn="ctr">
              <a:lnSpc>
                <a:spcPct val="100000"/>
              </a:lnSpc>
            </a:pPr>
            <a:r>
              <a:rPr lang="ru-RU" sz="2000" strike="noStrike" dirty="0">
                <a:solidFill>
                  <a:srgbClr val="1581AA"/>
                </a:solidFill>
                <a:latin typeface="Times New Roman"/>
                <a:ea typeface="DejaVu Sans"/>
              </a:rPr>
              <a:t>Основные параметры  бюджета Большенеклиновского сельского поселения Неклиновского района на 2025 год и на плановый период 2026 и 2027 годов (тыс. руб.)</a:t>
            </a:r>
            <a:endParaRPr dirty="0"/>
          </a:p>
        </p:txBody>
      </p:sp>
      <p:graphicFrame>
        <p:nvGraphicFramePr>
          <p:cNvPr id="394" name="Table 2"/>
          <p:cNvGraphicFramePr/>
          <p:nvPr>
            <p:extLst>
              <p:ext uri="{D42A27DB-BD31-4B8C-83A1-F6EECF244321}">
                <p14:modId xmlns:p14="http://schemas.microsoft.com/office/powerpoint/2010/main" val="3063783347"/>
              </p:ext>
            </p:extLst>
          </p:nvPr>
        </p:nvGraphicFramePr>
        <p:xfrm>
          <a:off x="711201" y="1508494"/>
          <a:ext cx="7666182" cy="4754120"/>
        </p:xfrm>
        <a:graphic>
          <a:graphicData uri="http://schemas.openxmlformats.org/drawingml/2006/table">
            <a:tbl>
              <a:tblPr/>
              <a:tblGrid>
                <a:gridCol w="260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47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200" b="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Показатель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200" b="1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2025 год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200" b="1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2026 год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200" b="1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2027 год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9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200" b="1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Решение собрания депутатов Большенеклиновского сельского поселения Неклиновского района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200" b="1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Решение собрания депутатов Большенеклиновского сельского поселения Неклиновского района </a:t>
                      </a:r>
                      <a:endParaRPr dirty="0"/>
                    </a:p>
                    <a:p>
                      <a:pPr algn="ctr">
                        <a:lnSpc>
                          <a:spcPct val="95000"/>
                        </a:lnSpc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200" b="1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Решение собрания депутатов Большенеклиновского сельского поселения Неклиновского района </a:t>
                      </a:r>
                      <a:endParaRPr dirty="0"/>
                    </a:p>
                    <a:p>
                      <a:pPr algn="ctr">
                        <a:lnSpc>
                          <a:spcPct val="95000"/>
                        </a:lnSpc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86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I Доходы, всего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18899,8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15138,1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12669,3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3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из них: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0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Налоговые и неналоговые доходы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6235,9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6351,2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6416,2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9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Безвозмездные поступления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12663,9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8786,9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6253,1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II. Расходы, всего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18899,8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15138,1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12669,3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9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III. Дефицит(-), профицит (+)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0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IV. Источники финансирования дефицита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5" name="CustomShape 3"/>
          <p:cNvSpPr/>
          <p:nvPr/>
        </p:nvSpPr>
        <p:spPr>
          <a:xfrm>
            <a:off x="0" y="0"/>
            <a:ext cx="9136800" cy="397440"/>
          </a:xfrm>
          <a:prstGeom prst="rect">
            <a:avLst/>
          </a:prstGeom>
          <a:ln>
            <a:noFill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Times New Roman"/>
                <a:ea typeface="DejaVu Sans"/>
              </a:rPr>
              <a:t>Администрация Большенеклиновского сельского поселения Неклиновского района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1945080" y="624240"/>
            <a:ext cx="6581880" cy="78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i="1" strike="noStrike">
                <a:solidFill>
                  <a:srgbClr val="1581AA"/>
                </a:solidFill>
                <a:latin typeface="Times New Roman"/>
                <a:ea typeface="DejaVu Sans"/>
              </a:rPr>
              <a:t>Поступающие в бюджет денежные средства являются ДОХОДАМИ БЮДЖЕТА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7" name="CustomShape 2"/>
          <p:cNvSpPr/>
          <p:nvPr/>
        </p:nvSpPr>
        <p:spPr>
          <a:xfrm>
            <a:off x="738908" y="1477818"/>
            <a:ext cx="7564583" cy="4812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2000" i="1" strike="noStrike" dirty="0">
                <a:solidFill>
                  <a:srgbClr val="404040"/>
                </a:solidFill>
                <a:latin typeface="Century Gothic"/>
                <a:ea typeface="DejaVu Sans"/>
              </a:rPr>
              <a:t>НАЛОГИ- часть доходов граждан и организаций, которые они обязаны заплатить государству(например,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2000" i="1" strike="noStrike" dirty="0">
                <a:solidFill>
                  <a:srgbClr val="404040"/>
                </a:solidFill>
                <a:latin typeface="Century Gothic"/>
                <a:ea typeface="DejaVu Sans"/>
              </a:rPr>
              <a:t>НЕНАЛОГОВЫЕ ДОХОДЫ-платежи в виде штрафов, санкций за нарушение законодательства, платежи за пользование имуществом государства.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ru-RU" sz="2000" i="1" strike="noStrike" dirty="0">
                <a:solidFill>
                  <a:srgbClr val="404040"/>
                </a:solidFill>
                <a:latin typeface="Century Gothic"/>
                <a:ea typeface="DejaVu Sans"/>
              </a:rPr>
              <a:t>БЕЗВОЗМЕЗДНЫЕ ПОСТУПЛЕНИЯ-средства, которые поступают в бюджет безвозмездно (денежные средства, поступающие из вышестоящего бюджета (например, дотация из областного бюджета),а также безвозмездные перечисления от физических и юридических лиц)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58" y="654500"/>
            <a:ext cx="8215370" cy="774236"/>
          </a:xfrm>
        </p:spPr>
        <p:txBody>
          <a:bodyPr>
            <a:normAutofit fontScale="90000"/>
          </a:bodyPr>
          <a:lstStyle/>
          <a:p>
            <a:pPr algn="ctr" eaLnBrk="1">
              <a:lnSpc>
                <a:spcPts val="3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Большенеклиновского сельского поселения Неклиновского района</a:t>
            </a: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641016"/>
              </p:ext>
            </p:extLst>
          </p:nvPr>
        </p:nvGraphicFramePr>
        <p:xfrm>
          <a:off x="785786" y="1676400"/>
          <a:ext cx="744381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2924104" y="2271439"/>
            <a:ext cx="745199" cy="2520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337282" y="2398284"/>
            <a:ext cx="745200" cy="3225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652120" y="2309242"/>
            <a:ext cx="745199" cy="250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15816" y="2846019"/>
            <a:ext cx="745199" cy="25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305384" y="3058014"/>
            <a:ext cx="745200" cy="25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52120" y="2846020"/>
            <a:ext cx="745200" cy="250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Прямоугольник 3"/>
          <p:cNvSpPr>
            <a:spLocks noChangeArrowheads="1"/>
          </p:cNvSpPr>
          <p:nvPr/>
        </p:nvSpPr>
        <p:spPr bwMode="auto">
          <a:xfrm>
            <a:off x="601441" y="1357298"/>
            <a:ext cx="1354500" cy="28575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1400" dirty="0">
                <a:latin typeface="Times New Roman" pitchFamily="16" charset="0"/>
                <a:cs typeface="Times New Roman" pitchFamily="16" charset="0"/>
              </a:rPr>
              <a:t>(тыс. рублей)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Большенеклиновского сельского поселения Неклиновского района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686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0542"/>
            <a:ext cx="8229600" cy="768193"/>
          </a:xfrm>
        </p:spPr>
        <p:txBody>
          <a:bodyPr>
            <a:normAutofit/>
          </a:bodyPr>
          <a:lstStyle/>
          <a:p>
            <a:pPr algn="ctr" eaLnBrk="1">
              <a:lnSpc>
                <a:spcPts val="25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налоговых и неналоговых  доходов бюджета Большенеклиновского сельского поселения Неклиновского района</a:t>
            </a: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53311"/>
              </p:ext>
            </p:extLst>
          </p:nvPr>
        </p:nvGraphicFramePr>
        <p:xfrm>
          <a:off x="849745" y="1428736"/>
          <a:ext cx="7527638" cy="481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919084" y="1714488"/>
            <a:ext cx="1354501" cy="35719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1400" dirty="0">
                <a:latin typeface="Times New Roman" pitchFamily="16" charset="0"/>
                <a:cs typeface="Times New Roman" pitchFamily="16" charset="0"/>
              </a:rPr>
              <a:t>(тыс. рублей)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Большенеклиновского сельского поселения Неклиновского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239299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54500"/>
            <a:ext cx="8229600" cy="675878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Большенеклиновского сельского поселения Неклиновского района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099872"/>
              </p:ext>
            </p:extLst>
          </p:nvPr>
        </p:nvGraphicFramePr>
        <p:xfrm>
          <a:off x="2470950" y="1487242"/>
          <a:ext cx="5998795" cy="481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Большенеклиновского сельского поселения Неклиновского района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3" y="1772816"/>
            <a:ext cx="2294940" cy="17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376264" cy="212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1923511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16087</TotalTime>
  <Words>1067</Words>
  <Application>Microsoft Office PowerPoint</Application>
  <PresentationFormat>Экран (4:3)</PresentationFormat>
  <Paragraphs>170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Century Gothic</vt:lpstr>
      <vt:lpstr>Garamond</vt:lpstr>
      <vt:lpstr>StarSymbol</vt:lpstr>
      <vt:lpstr>Times New Roman</vt:lpstr>
      <vt:lpstr>Wingdings 3</vt:lpstr>
      <vt:lpstr>Office Theme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доходов бюджета Большенеклиновского сельского поселения Неклиновского района</vt:lpstr>
      <vt:lpstr>Динамика налоговых и неналоговых  доходов бюджета Большенеклиновского сельского поселения Неклиновского района</vt:lpstr>
      <vt:lpstr>Динамика поступления налога на доходы физических лиц в бюджет Большенеклиновского сельского поселения Неклиновского района</vt:lpstr>
      <vt:lpstr>Налоги на имущество, поступающие в бюджет Большенеклиновского сельского поселения Неклиновского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СП Большенеклиновское</cp:lastModifiedBy>
  <cp:revision>584</cp:revision>
  <cp:lastPrinted>2013-11-22T13:20:24Z</cp:lastPrinted>
  <dcterms:created xsi:type="dcterms:W3CDTF">2013-11-19T11:15:28Z</dcterms:created>
  <dcterms:modified xsi:type="dcterms:W3CDTF">2025-01-21T12:07:01Z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