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16" r:id="rId3"/>
    <p:sldId id="319" r:id="rId4"/>
    <p:sldId id="321" r:id="rId5"/>
    <p:sldId id="324" r:id="rId6"/>
    <p:sldId id="261" r:id="rId7"/>
    <p:sldId id="325" r:id="rId8"/>
    <p:sldId id="268" r:id="rId9"/>
    <p:sldId id="267" r:id="rId10"/>
    <p:sldId id="266" r:id="rId11"/>
    <p:sldId id="265" r:id="rId12"/>
    <p:sldId id="264" r:id="rId13"/>
    <p:sldId id="313" r:id="rId14"/>
    <p:sldId id="327" r:id="rId15"/>
    <p:sldId id="326" r:id="rId16"/>
    <p:sldId id="300" r:id="rId17"/>
    <p:sldId id="272" r:id="rId18"/>
    <p:sldId id="263" r:id="rId19"/>
    <p:sldId id="332" r:id="rId20"/>
    <p:sldId id="260" r:id="rId21"/>
    <p:sldId id="269" r:id="rId22"/>
    <p:sldId id="273" r:id="rId23"/>
    <p:sldId id="270" r:id="rId24"/>
    <p:sldId id="280" r:id="rId25"/>
    <p:sldId id="323" r:id="rId26"/>
    <p:sldId id="334" r:id="rId27"/>
    <p:sldId id="274" r:id="rId28"/>
    <p:sldId id="276" r:id="rId29"/>
    <p:sldId id="275" r:id="rId30"/>
    <p:sldId id="287" r:id="rId31"/>
    <p:sldId id="286" r:id="rId32"/>
    <p:sldId id="277" r:id="rId33"/>
    <p:sldId id="328" r:id="rId34"/>
    <p:sldId id="278" r:id="rId35"/>
    <p:sldId id="271" r:id="rId36"/>
    <p:sldId id="331" r:id="rId37"/>
    <p:sldId id="285" r:id="rId38"/>
    <p:sldId id="330" r:id="rId39"/>
    <p:sldId id="288" r:id="rId40"/>
    <p:sldId id="281" r:id="rId41"/>
    <p:sldId id="283" r:id="rId42"/>
    <p:sldId id="284" r:id="rId43"/>
    <p:sldId id="295" r:id="rId44"/>
    <p:sldId id="307" r:id="rId45"/>
    <p:sldId id="297" r:id="rId46"/>
    <p:sldId id="298" r:id="rId47"/>
    <p:sldId id="299" r:id="rId48"/>
    <p:sldId id="293" r:id="rId49"/>
    <p:sldId id="310" r:id="rId50"/>
    <p:sldId id="289" r:id="rId51"/>
    <p:sldId id="304" r:id="rId52"/>
    <p:sldId id="305" r:id="rId53"/>
    <p:sldId id="294" r:id="rId54"/>
    <p:sldId id="311" r:id="rId55"/>
    <p:sldId id="322" r:id="rId56"/>
    <p:sldId id="292" r:id="rId57"/>
    <p:sldId id="302" r:id="rId58"/>
    <p:sldId id="333" r:id="rId59"/>
    <p:sldId id="301" r:id="rId60"/>
    <p:sldId id="303" r:id="rId61"/>
    <p:sldId id="290" r:id="rId62"/>
    <p:sldId id="291" r:id="rId63"/>
    <p:sldId id="309" r:id="rId64"/>
    <p:sldId id="320" r:id="rId65"/>
    <p:sldId id="312" r:id="rId66"/>
    <p:sldId id="308" r:id="rId67"/>
    <p:sldId id="296" r:id="rId68"/>
    <p:sldId id="306" r:id="rId69"/>
    <p:sldId id="329" r:id="rId7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85238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24425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20381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89829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808795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15713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070648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650706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13532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96999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29.08.2023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718684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29.08.2023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3960158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4738278"/>
          </a:xfrm>
        </p:spPr>
        <p:txBody>
          <a:bodyPr>
            <a:normAutofit fontScale="90000"/>
          </a:bodyPr>
          <a:lstStyle/>
          <a:p>
            <a:pPr algn="just"/>
            <a:r>
              <a:rPr lang="ru-RU" dirty="0" smtClean="0"/>
              <a:t>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sz="3100" dirty="0">
              <a:solidFill>
                <a:srgbClr val="00206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57158" y="1643050"/>
            <a:ext cx="8543956" cy="4525963"/>
          </a:xfrm>
        </p:spPr>
        <p:txBody>
          <a:bodyPr>
            <a:normAutofit/>
          </a:bodyPr>
          <a:lstStyle/>
          <a:p>
            <a:pPr marL="0" indent="0" algn="ctr">
              <a:buNone/>
            </a:pPr>
            <a:r>
              <a:rPr lang="ru-RU" dirty="0" smtClean="0"/>
              <a:t/>
            </a:r>
            <a:br>
              <a:rPr lang="ru-RU" dirty="0" smtClean="0"/>
            </a:br>
            <a:r>
              <a:rPr lang="ru-RU" sz="4600" dirty="0" smtClean="0">
                <a:solidFill>
                  <a:srgbClr val="002060"/>
                </a:solidFill>
              </a:rPr>
              <a:t/>
            </a:r>
            <a:br>
              <a:rPr lang="ru-RU" sz="4600" dirty="0" smtClean="0">
                <a:solidFill>
                  <a:srgbClr val="002060"/>
                </a:solidFill>
              </a:rPr>
            </a:br>
            <a:endParaRPr lang="ru-RU" sz="4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03" y="178368"/>
            <a:ext cx="8870135" cy="661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27584" y="476672"/>
            <a:ext cx="7740352" cy="4154984"/>
          </a:xfrm>
          <a:prstGeom prst="rect">
            <a:avLst/>
          </a:prstGeom>
        </p:spPr>
        <p:txBody>
          <a:bodyPr wrap="square">
            <a:spAutoFit/>
          </a:bodyPr>
          <a:lstStyle/>
          <a:p>
            <a:pPr algn="ctr"/>
            <a:endParaRPr lang="ru-RU" sz="4400" b="1" dirty="0" smtClean="0">
              <a:ln w="11430"/>
              <a:solidFill>
                <a:srgbClr val="C00000"/>
              </a:solidFill>
              <a:effectLst>
                <a:outerShdw blurRad="50800" dist="39000" dir="5460000" algn="tl">
                  <a:srgbClr val="000000">
                    <a:alpha val="38000"/>
                  </a:srgbClr>
                </a:outerShdw>
              </a:effectLst>
              <a:latin typeface="Arial Black" pitchFamily="34" charset="0"/>
              <a:cs typeface="Times New Roman" pitchFamily="18" charset="0"/>
            </a:endParaRPr>
          </a:p>
          <a:p>
            <a:pPr algn="ctr"/>
            <a:endParaRPr lang="ru-RU" sz="4400" b="1" dirty="0">
              <a:ln w="11430"/>
              <a:solidFill>
                <a:srgbClr val="C00000"/>
              </a:solidFill>
              <a:effectLst>
                <a:outerShdw blurRad="50800" dist="39000" dir="5460000" algn="tl">
                  <a:srgbClr val="000000">
                    <a:alpha val="38000"/>
                  </a:srgbClr>
                </a:outerShdw>
              </a:effectLst>
              <a:latin typeface="Arial Black" pitchFamily="34" charset="0"/>
              <a:cs typeface="Times New Roman" pitchFamily="18" charset="0"/>
            </a:endParaRPr>
          </a:p>
          <a:p>
            <a:pPr algn="ctr"/>
            <a:r>
              <a:rPr lang="ru-RU" sz="4400" b="1" dirty="0" smtClean="0">
                <a:ln w="11430"/>
                <a:solidFill>
                  <a:schemeClr val="tx2">
                    <a:lumMod val="75000"/>
                  </a:schemeClr>
                </a:solidFill>
                <a:effectLst>
                  <a:outerShdw blurRad="50800" dist="39000" dir="5460000" algn="tl">
                    <a:srgbClr val="000000">
                      <a:alpha val="38000"/>
                    </a:srgbClr>
                  </a:outerShdw>
                </a:effectLst>
                <a:latin typeface="Arial Black" pitchFamily="34" charset="0"/>
                <a:cs typeface="Times New Roman" pitchFamily="18" charset="0"/>
              </a:rPr>
              <a:t>НАШИ ЗЕМЛЯКИ- УЧАСТНИКИ ВЕЛИКОЙ ОТЕЧЕСТВЕННОЙ ВОЙНЫ</a:t>
            </a:r>
            <a:endParaRPr lang="ru-RU" sz="4400" dirty="0">
              <a:solidFill>
                <a:schemeClr val="tx2">
                  <a:lumMod val="75000"/>
                </a:schemeClr>
              </a:solidFill>
            </a:endParaRPr>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8"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907704" y="357166"/>
            <a:ext cx="6984776" cy="5214974"/>
          </a:xfrm>
        </p:spPr>
        <p:txBody>
          <a:bodyPr>
            <a:noAutofit/>
          </a:bodyPr>
          <a:lstStyle/>
          <a:p>
            <a:pPr marL="0" indent="0">
              <a:buNone/>
            </a:pPr>
            <a:r>
              <a:rPr lang="ru-RU" sz="2800" dirty="0" smtClean="0">
                <a:solidFill>
                  <a:srgbClr val="C00000"/>
                </a:solidFill>
                <a:latin typeface="Verdana" pitchFamily="34" charset="0"/>
                <a:ea typeface="Verdana" pitchFamily="34" charset="0"/>
              </a:rPr>
              <a:t>Беликов Иван Константинович</a:t>
            </a:r>
          </a:p>
          <a:p>
            <a:pPr algn="just">
              <a:buNone/>
            </a:pPr>
            <a:r>
              <a:rPr lang="ru-RU" sz="1800" dirty="0" smtClean="0">
                <a:latin typeface="Verdana" pitchFamily="34" charset="0"/>
                <a:ea typeface="Verdana" pitchFamily="34" charset="0"/>
              </a:rPr>
              <a:t>     </a:t>
            </a:r>
            <a:r>
              <a:rPr lang="ru-RU" sz="1600" dirty="0" smtClean="0">
                <a:solidFill>
                  <a:srgbClr val="002060"/>
                </a:solidFill>
                <a:latin typeface="Verdana" pitchFamily="34" charset="0"/>
                <a:ea typeface="Verdana" pitchFamily="34" charset="0"/>
              </a:rPr>
              <a:t>Воевал с односельчанами: Антоновым Н. Ф., Федоренко  В. И., Панюшкиным   В.  Е. Шли ожесточенные  бои на Украине под Запорожьем. В этом  бою погибли все  земляки. Был ранен.1,5 месяца лечился, после госпиталя  обратно на фронт, на Кавказ. Там ликвидировали  остатки немцев и бандитских группировок, чеченцев. </a:t>
            </a:r>
          </a:p>
          <a:p>
            <a:pPr algn="just">
              <a:buNone/>
            </a:pPr>
            <a:r>
              <a:rPr lang="ru-RU" sz="1600" dirty="0" smtClean="0">
                <a:solidFill>
                  <a:srgbClr val="002060"/>
                </a:solidFill>
                <a:latin typeface="Verdana" pitchFamily="34" charset="0"/>
                <a:ea typeface="Verdana" pitchFamily="34" charset="0"/>
              </a:rPr>
              <a:t>      Воевал в Белоруссии, в Польше, Восточной  Пруссии. Все время на передовой, так как был пулеметчиком. В Польше еще раз ранило под </a:t>
            </a:r>
            <a:r>
              <a:rPr lang="ru-RU" sz="1600" dirty="0" err="1" smtClean="0">
                <a:solidFill>
                  <a:srgbClr val="002060"/>
                </a:solidFill>
                <a:latin typeface="Verdana" pitchFamily="34" charset="0"/>
                <a:ea typeface="Verdana" pitchFamily="34" charset="0"/>
              </a:rPr>
              <a:t>г.Полтуск</a:t>
            </a:r>
            <a:r>
              <a:rPr lang="ru-RU" sz="1600" dirty="0" smtClean="0">
                <a:solidFill>
                  <a:srgbClr val="002060"/>
                </a:solidFill>
                <a:latin typeface="Verdana" pitchFamily="34" charset="0"/>
                <a:ea typeface="Verdana" pitchFamily="34" charset="0"/>
              </a:rPr>
              <a:t>. С ранением попал в окружение, немцы предлагали сдаться в плен. В плен  не сдались.  Кто мог держать оружие  превратили блиндаж  в недоступную крепость. Стянули  сюда все оружие. Создали круговую  оборону. Продержались сутки. Наши войска освободили. За эти сутки три раза ранило.  Госпиталь. Пролежал один месяц. После лечения  снова на фронт на передовую. Шел до Германии. Освобождал г. </a:t>
            </a:r>
            <a:r>
              <a:rPr lang="ru-RU" sz="1600" dirty="0" err="1" smtClean="0">
                <a:solidFill>
                  <a:srgbClr val="002060"/>
                </a:solidFill>
                <a:latin typeface="Verdana" pitchFamily="34" charset="0"/>
                <a:ea typeface="Verdana" pitchFamily="34" charset="0"/>
              </a:rPr>
              <a:t>Щетино</a:t>
            </a:r>
            <a:r>
              <a:rPr lang="ru-RU" sz="1600" dirty="0" smtClean="0">
                <a:solidFill>
                  <a:srgbClr val="002060"/>
                </a:solidFill>
                <a:latin typeface="Verdana" pitchFamily="34" charset="0"/>
                <a:ea typeface="Verdana" pitchFamily="34" charset="0"/>
              </a:rPr>
              <a:t>, г.Донцы,. Вышли  к  Балтийскому  морю и еще </a:t>
            </a:r>
          </a:p>
          <a:p>
            <a:pPr algn="just">
              <a:buNone/>
            </a:pPr>
            <a:r>
              <a:rPr lang="ru-RU" sz="1600" dirty="0" smtClean="0">
                <a:solidFill>
                  <a:srgbClr val="002060"/>
                </a:solidFill>
                <a:latin typeface="Verdana" pitchFamily="34" charset="0"/>
                <a:ea typeface="Verdana" pitchFamily="34" charset="0"/>
              </a:rPr>
              <a:t>      раз  тяжело ранило. Лечился  в Ульяновске  в течение 6 месяцев. Победу встретил в госпитале</a:t>
            </a:r>
            <a:r>
              <a:rPr lang="ru-RU" sz="1800" dirty="0" smtClean="0">
                <a:solidFill>
                  <a:srgbClr val="002060"/>
                </a:solidFill>
                <a:latin typeface="Verdana" pitchFamily="34" charset="0"/>
                <a:ea typeface="Verdana" pitchFamily="34" charset="0"/>
              </a:rPr>
              <a:t>.</a:t>
            </a:r>
            <a:endParaRPr lang="ru-RU" sz="1800" b="1" dirty="0">
              <a:solidFill>
                <a:srgbClr val="002060"/>
              </a:solidFill>
              <a:latin typeface="Verdana" pitchFamily="34" charset="0"/>
              <a:ea typeface="Verdana" pitchFamily="34" charset="0"/>
            </a:endParaRPr>
          </a:p>
        </p:txBody>
      </p:sp>
      <p:pic>
        <p:nvPicPr>
          <p:cNvPr id="2051" name="Picture 3" descr="img006"/>
          <p:cNvPicPr>
            <a:picLocks noChangeAspect="1" noChangeArrowheads="1"/>
          </p:cNvPicPr>
          <p:nvPr/>
        </p:nvPicPr>
        <p:blipFill>
          <a:blip r:embed="rId3" cstate="print"/>
          <a:srcRect/>
          <a:stretch>
            <a:fillRect/>
          </a:stretch>
        </p:blipFill>
        <p:spPr bwMode="auto">
          <a:xfrm>
            <a:off x="251520" y="1700808"/>
            <a:ext cx="2044384" cy="3024336"/>
          </a:xfrm>
          <a:prstGeom prst="rect">
            <a:avLst/>
          </a:prstGeom>
          <a:noFill/>
          <a:ln w="9525">
            <a:noFill/>
            <a:miter lim="800000"/>
            <a:headEnd/>
            <a:tailEnd/>
          </a:ln>
        </p:spPr>
      </p:pic>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571472" y="428604"/>
            <a:ext cx="7960968" cy="5214973"/>
          </a:xfrm>
        </p:spPr>
        <p:txBody>
          <a:bodyPr>
            <a:normAutofit/>
          </a:bodyPr>
          <a:lstStyle/>
          <a:p>
            <a:pPr marL="0" indent="0">
              <a:buNone/>
            </a:pPr>
            <a:r>
              <a:rPr lang="ru-RU" b="1" dirty="0" smtClean="0">
                <a:solidFill>
                  <a:srgbClr val="C00000"/>
                </a:solidFill>
                <a:latin typeface="Verdana" pitchFamily="34" charset="0"/>
                <a:ea typeface="Verdana" pitchFamily="34" charset="0"/>
              </a:rPr>
              <a:t>    </a:t>
            </a:r>
            <a:r>
              <a:rPr lang="ru-RU" dirty="0" smtClean="0">
                <a:solidFill>
                  <a:srgbClr val="C00000"/>
                </a:solidFill>
                <a:latin typeface="Verdana" pitchFamily="34" charset="0"/>
                <a:ea typeface="Verdana" pitchFamily="34" charset="0"/>
              </a:rPr>
              <a:t>Дубров Иван Васильевич</a:t>
            </a:r>
            <a:r>
              <a:rPr lang="ru-RU" b="1" dirty="0" smtClean="0">
                <a:solidFill>
                  <a:srgbClr val="FFFF00"/>
                </a:solidFill>
                <a:latin typeface="Verdana" pitchFamily="34" charset="0"/>
                <a:ea typeface="Verdana" pitchFamily="34" charset="0"/>
              </a:rPr>
              <a:t/>
            </a:r>
            <a:br>
              <a:rPr lang="ru-RU" b="1" dirty="0" smtClean="0">
                <a:solidFill>
                  <a:srgbClr val="FFFF00"/>
                </a:solidFill>
                <a:latin typeface="Verdana" pitchFamily="34" charset="0"/>
                <a:ea typeface="Verdana" pitchFamily="34" charset="0"/>
              </a:rPr>
            </a:br>
            <a:r>
              <a:rPr lang="ru-RU" sz="2600" b="1" dirty="0" smtClean="0">
                <a:solidFill>
                  <a:srgbClr val="FFFF00"/>
                </a:solidFill>
                <a:latin typeface="Verdana" pitchFamily="34" charset="0"/>
                <a:ea typeface="Verdana" pitchFamily="34" charset="0"/>
              </a:rPr>
              <a:t> </a:t>
            </a:r>
          </a:p>
          <a:p>
            <a:pPr marL="0" indent="0">
              <a:buNone/>
            </a:pPr>
            <a:r>
              <a:rPr lang="ru-RU" sz="2400" dirty="0" smtClean="0">
                <a:solidFill>
                  <a:srgbClr val="002060"/>
                </a:solidFill>
                <a:latin typeface="Verdana" pitchFamily="34" charset="0"/>
                <a:ea typeface="Verdana" pitchFamily="34" charset="0"/>
              </a:rPr>
              <a:t>Был  командиром  противотанкового орудия. Его  боевой путь: </a:t>
            </a:r>
            <a:r>
              <a:rPr lang="ru-RU" sz="2400" dirty="0" err="1" smtClean="0">
                <a:solidFill>
                  <a:srgbClr val="002060"/>
                </a:solidFill>
                <a:latin typeface="Verdana" pitchFamily="34" charset="0"/>
                <a:ea typeface="Verdana" pitchFamily="34" charset="0"/>
              </a:rPr>
              <a:t>Никопаль</a:t>
            </a:r>
            <a:r>
              <a:rPr lang="ru-RU" sz="2400" dirty="0" smtClean="0">
                <a:solidFill>
                  <a:srgbClr val="002060"/>
                </a:solidFill>
                <a:latin typeface="Verdana" pitchFamily="34" charset="0"/>
                <a:ea typeface="Verdana" pitchFamily="34" charset="0"/>
              </a:rPr>
              <a:t>, Жданов, Одесса, </a:t>
            </a:r>
            <a:r>
              <a:rPr lang="ru-RU" sz="2400" dirty="0" err="1" smtClean="0">
                <a:solidFill>
                  <a:srgbClr val="002060"/>
                </a:solidFill>
                <a:latin typeface="Verdana" pitchFamily="34" charset="0"/>
                <a:ea typeface="Verdana" pitchFamily="34" charset="0"/>
              </a:rPr>
              <a:t>Ясно-Кишеневская</a:t>
            </a:r>
            <a:r>
              <a:rPr lang="ru-RU" sz="2400" dirty="0" smtClean="0">
                <a:solidFill>
                  <a:srgbClr val="002060"/>
                </a:solidFill>
                <a:latin typeface="Verdana" pitchFamily="34" charset="0"/>
                <a:ea typeface="Verdana" pitchFamily="34" charset="0"/>
              </a:rPr>
              <a:t> группировка, Варшава, штурм Берлина. Участник парада советских войск в Берлине</a:t>
            </a:r>
            <a:r>
              <a:rPr lang="ru-RU" sz="2400" dirty="0" smtClean="0">
                <a:latin typeface="Verdana" pitchFamily="34" charset="0"/>
                <a:ea typeface="Verdana" pitchFamily="34" charset="0"/>
              </a:rPr>
              <a:t>.</a:t>
            </a:r>
            <a:endParaRPr lang="ru-RU" sz="2400" dirty="0">
              <a:latin typeface="Verdana" pitchFamily="34" charset="0"/>
              <a:ea typeface="Verdana" pitchFamily="34" charset="0"/>
            </a:endParaRPr>
          </a:p>
        </p:txBody>
      </p:sp>
      <p:pic>
        <p:nvPicPr>
          <p:cNvPr id="2050" name="Picture 2" descr="Б-Н"/>
          <p:cNvPicPr>
            <a:picLocks noChangeAspect="1" noChangeArrowheads="1"/>
          </p:cNvPicPr>
          <p:nvPr/>
        </p:nvPicPr>
        <p:blipFill>
          <a:blip r:embed="rId3" cstate="print">
            <a:lum bright="12000"/>
          </a:blip>
          <a:srcRect/>
          <a:stretch>
            <a:fillRect/>
          </a:stretch>
        </p:blipFill>
        <p:spPr bwMode="auto">
          <a:xfrm>
            <a:off x="5796136" y="2996952"/>
            <a:ext cx="2481920" cy="3357586"/>
          </a:xfrm>
          <a:prstGeom prst="rect">
            <a:avLst/>
          </a:prstGeom>
          <a:noFill/>
          <a:ln w="9525">
            <a:noFill/>
            <a:miter lim="800000"/>
            <a:headEnd/>
            <a:tailEnd/>
          </a:ln>
        </p:spPr>
      </p:pic>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4" y="0"/>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2339752" y="357166"/>
            <a:ext cx="6264696" cy="5786478"/>
          </a:xfrm>
        </p:spPr>
        <p:txBody>
          <a:bodyPr>
            <a:normAutofit/>
          </a:bodyPr>
          <a:lstStyle/>
          <a:p>
            <a:pPr marL="0" indent="0" algn="ctr">
              <a:buNone/>
            </a:pPr>
            <a:r>
              <a:rPr lang="ru-RU" sz="2800" dirty="0" smtClean="0">
                <a:solidFill>
                  <a:srgbClr val="C00000"/>
                </a:solidFill>
                <a:latin typeface="Verdana" pitchFamily="34" charset="0"/>
                <a:ea typeface="Verdana" pitchFamily="34" charset="0"/>
              </a:rPr>
              <a:t>Воробьев Иван Дмитриевич</a:t>
            </a:r>
          </a:p>
          <a:p>
            <a:pPr algn="just">
              <a:buNone/>
            </a:pPr>
            <a:r>
              <a:rPr lang="ru-RU" sz="2400" dirty="0" smtClean="0">
                <a:latin typeface="Verdana" pitchFamily="34" charset="0"/>
                <a:ea typeface="Verdana" pitchFamily="34" charset="0"/>
              </a:rPr>
              <a:t>     </a:t>
            </a:r>
          </a:p>
          <a:p>
            <a:pPr algn="just">
              <a:buNone/>
            </a:pPr>
            <a:r>
              <a:rPr lang="ru-RU" sz="2400" dirty="0" smtClean="0">
                <a:solidFill>
                  <a:srgbClr val="002060"/>
                </a:solidFill>
                <a:latin typeface="Verdana" pitchFamily="34" charset="0"/>
                <a:ea typeface="Verdana" pitchFamily="34" charset="0"/>
              </a:rPr>
              <a:t>Родился в Брянской области . </a:t>
            </a:r>
          </a:p>
          <a:p>
            <a:pPr algn="just">
              <a:buNone/>
            </a:pPr>
            <a:r>
              <a:rPr lang="ru-RU" sz="2400" dirty="0" smtClean="0">
                <a:solidFill>
                  <a:srgbClr val="002060"/>
                </a:solidFill>
                <a:latin typeface="Verdana" pitchFamily="34" charset="0"/>
                <a:ea typeface="Verdana" pitchFamily="34" charset="0"/>
              </a:rPr>
              <a:t>     На войну призвали в 1941 году. Воевал солдатом – минометчиком. В конце войны служил сапером. Все время был на передовой. Был ранен, победу встретил в госпитале. После лечения вернулся домой в Брянскую область. В 1946 году приехал в </a:t>
            </a:r>
            <a:r>
              <a:rPr lang="ru-RU" sz="2400" dirty="0" err="1" smtClean="0">
                <a:solidFill>
                  <a:srgbClr val="002060"/>
                </a:solidFill>
                <a:latin typeface="Verdana" pitchFamily="34" charset="0"/>
                <a:ea typeface="Verdana" pitchFamily="34" charset="0"/>
              </a:rPr>
              <a:t>Неклиновский</a:t>
            </a:r>
            <a:r>
              <a:rPr lang="ru-RU" sz="2400" dirty="0" smtClean="0">
                <a:solidFill>
                  <a:srgbClr val="002060"/>
                </a:solidFill>
                <a:latin typeface="Verdana" pitchFamily="34" charset="0"/>
                <a:ea typeface="Verdana" pitchFamily="34" charset="0"/>
              </a:rPr>
              <a:t> район и здесь обосновался</a:t>
            </a:r>
            <a:r>
              <a:rPr lang="ru-RU" sz="2400" dirty="0" smtClean="0"/>
              <a:t>.</a:t>
            </a:r>
          </a:p>
        </p:txBody>
      </p:sp>
      <p:pic>
        <p:nvPicPr>
          <p:cNvPr id="3074" name="Picture 2" descr="Б-Неклиновка"/>
          <p:cNvPicPr>
            <a:picLocks noChangeAspect="1" noChangeArrowheads="1"/>
          </p:cNvPicPr>
          <p:nvPr/>
        </p:nvPicPr>
        <p:blipFill>
          <a:blip r:embed="rId3" cstate="print"/>
          <a:srcRect/>
          <a:stretch>
            <a:fillRect/>
          </a:stretch>
        </p:blipFill>
        <p:spPr bwMode="auto">
          <a:xfrm>
            <a:off x="395535" y="2132856"/>
            <a:ext cx="1841997" cy="2834829"/>
          </a:xfrm>
          <a:prstGeom prst="rect">
            <a:avLst/>
          </a:prstGeom>
          <a:noFill/>
          <a:ln w="9525">
            <a:noFill/>
            <a:miter lim="800000"/>
            <a:headEnd/>
            <a:tailEnd/>
          </a:ln>
        </p:spPr>
      </p:pic>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539552" y="785794"/>
            <a:ext cx="8136904" cy="5357850"/>
          </a:xfrm>
        </p:spPr>
        <p:txBody>
          <a:bodyPr>
            <a:normAutofit/>
          </a:bodyPr>
          <a:lstStyle/>
          <a:p>
            <a:pPr marL="0" indent="0" algn="just">
              <a:buNone/>
            </a:pPr>
            <a:r>
              <a:rPr lang="ru-RU" sz="2800" b="1" dirty="0" smtClean="0">
                <a:solidFill>
                  <a:srgbClr val="C00000"/>
                </a:solidFill>
                <a:latin typeface="Verdana" pitchFamily="34" charset="0"/>
                <a:ea typeface="Verdana" pitchFamily="34" charset="0"/>
              </a:rPr>
              <a:t>           Воронцов Федор Матвеевич</a:t>
            </a:r>
            <a:r>
              <a:rPr lang="ru-RU" sz="2800" dirty="0" smtClean="0">
                <a:solidFill>
                  <a:srgbClr val="C00000"/>
                </a:solidFill>
                <a:latin typeface="Verdana" pitchFamily="34" charset="0"/>
                <a:ea typeface="Verdana" pitchFamily="34" charset="0"/>
              </a:rPr>
              <a:t> </a:t>
            </a:r>
          </a:p>
          <a:p>
            <a:pPr marL="0" indent="0" algn="just">
              <a:buNone/>
            </a:pPr>
            <a:endParaRPr lang="ru-RU" sz="2800" dirty="0" smtClean="0">
              <a:latin typeface="Verdana" pitchFamily="34" charset="0"/>
              <a:ea typeface="Verdana" pitchFamily="34" charset="0"/>
            </a:endParaRPr>
          </a:p>
          <a:p>
            <a:pPr marL="0" indent="0" algn="just">
              <a:buNone/>
            </a:pPr>
            <a:r>
              <a:rPr lang="ru-RU" sz="2800" dirty="0" smtClean="0">
                <a:solidFill>
                  <a:srgbClr val="002060"/>
                </a:solidFill>
                <a:latin typeface="Verdana" pitchFamily="34" charset="0"/>
                <a:ea typeface="Verdana" pitchFamily="34" charset="0"/>
              </a:rPr>
              <a:t>Родился в 1925 году. Был в партизанском отряде «Отважный 2». Награжден медалью «За Оборону Кавказа», «За Победу над Германией».</a:t>
            </a:r>
          </a:p>
          <a:p>
            <a:pPr marL="0" indent="0" algn="ctr">
              <a:buNone/>
            </a:pPr>
            <a:endParaRPr lang="ru-RU" sz="4800" b="1" dirty="0" smtClean="0">
              <a:solidFill>
                <a:srgbClr val="FFFF00"/>
              </a:solidFill>
            </a:endParaRPr>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827584" y="1092806"/>
            <a:ext cx="7848872" cy="5050838"/>
          </a:xfrm>
        </p:spPr>
        <p:txBody>
          <a:bodyPr>
            <a:normAutofit/>
          </a:bodyPr>
          <a:lstStyle/>
          <a:p>
            <a:pPr marL="0" indent="0" algn="just">
              <a:buNone/>
            </a:pPr>
            <a:r>
              <a:rPr lang="ru-RU" sz="2800" b="1" dirty="0" smtClean="0">
                <a:solidFill>
                  <a:srgbClr val="C00000"/>
                </a:solidFill>
                <a:latin typeface="Verdana" pitchFamily="34" charset="0"/>
                <a:ea typeface="Verdana" pitchFamily="34" charset="0"/>
              </a:rPr>
              <a:t>           </a:t>
            </a:r>
            <a:endParaRPr lang="ru-RU" sz="4800" b="1" dirty="0" smtClean="0">
              <a:solidFill>
                <a:srgbClr val="FFFF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2" y="1340768"/>
            <a:ext cx="4149401" cy="502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1600" y="692696"/>
            <a:ext cx="6912768" cy="400110"/>
          </a:xfrm>
          <a:prstGeom prst="rect">
            <a:avLst/>
          </a:prstGeom>
          <a:noFill/>
        </p:spPr>
        <p:txBody>
          <a:bodyPr wrap="square" rtlCol="0">
            <a:spAutoFit/>
          </a:bodyPr>
          <a:lstStyle/>
          <a:p>
            <a:pPr algn="ctr"/>
            <a:r>
              <a:rPr lang="ru-RU" sz="2000" dirty="0" smtClean="0">
                <a:solidFill>
                  <a:srgbClr val="C00000"/>
                </a:solidFill>
                <a:latin typeface="Verdana" pitchFamily="34" charset="0"/>
                <a:ea typeface="Verdana" pitchFamily="34" charset="0"/>
              </a:rPr>
              <a:t>Галицкий </a:t>
            </a:r>
            <a:r>
              <a:rPr lang="ru-RU" sz="2000" dirty="0">
                <a:solidFill>
                  <a:srgbClr val="C00000"/>
                </a:solidFill>
                <a:latin typeface="Verdana" pitchFamily="34" charset="0"/>
                <a:ea typeface="Verdana" pitchFamily="34" charset="0"/>
              </a:rPr>
              <a:t>Г</a:t>
            </a:r>
            <a:r>
              <a:rPr lang="ru-RU" sz="2000" dirty="0" smtClean="0">
                <a:solidFill>
                  <a:srgbClr val="C00000"/>
                </a:solidFill>
                <a:latin typeface="Verdana" pitchFamily="34" charset="0"/>
                <a:ea typeface="Verdana" pitchFamily="34" charset="0"/>
              </a:rPr>
              <a:t>еоргий Степанович</a:t>
            </a:r>
            <a:endParaRPr lang="ru-RU" sz="2000" dirty="0">
              <a:solidFill>
                <a:srgbClr val="C00000"/>
              </a:solidFill>
              <a:latin typeface="Verdana" pitchFamily="34" charset="0"/>
              <a:ea typeface="Verdana" pitchFamily="34" charset="0"/>
            </a:endParaRPr>
          </a:p>
        </p:txBody>
      </p:sp>
    </p:spTree>
    <p:extLst>
      <p:ext uri="{BB962C8B-B14F-4D97-AF65-F5344CB8AC3E}">
        <p14:creationId xmlns:p14="http://schemas.microsoft.com/office/powerpoint/2010/main" val="3998487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539552" y="785794"/>
            <a:ext cx="8136904" cy="5357850"/>
          </a:xfrm>
        </p:spPr>
        <p:txBody>
          <a:bodyPr>
            <a:normAutofit/>
          </a:bodyPr>
          <a:lstStyle/>
          <a:p>
            <a:pPr marL="0" indent="0" algn="just">
              <a:buNone/>
            </a:pPr>
            <a:r>
              <a:rPr lang="ru-RU" sz="2800" b="1" dirty="0" smtClean="0">
                <a:solidFill>
                  <a:srgbClr val="C00000"/>
                </a:solidFill>
                <a:latin typeface="Verdana" pitchFamily="34" charset="0"/>
                <a:ea typeface="Verdana" pitchFamily="34" charset="0"/>
              </a:rPr>
              <a:t>           </a:t>
            </a:r>
            <a:endParaRPr lang="ru-RU" sz="4800" b="1" dirty="0" smtClean="0">
              <a:solidFill>
                <a:srgbClr val="FFFF00"/>
              </a:solidFill>
            </a:endParaRPr>
          </a:p>
        </p:txBody>
      </p:sp>
      <p:sp>
        <p:nvSpPr>
          <p:cNvPr id="4" name="TextBox 3"/>
          <p:cNvSpPr txBox="1"/>
          <p:nvPr/>
        </p:nvSpPr>
        <p:spPr>
          <a:xfrm>
            <a:off x="1907704" y="476672"/>
            <a:ext cx="6552728" cy="707886"/>
          </a:xfrm>
          <a:prstGeom prst="rect">
            <a:avLst/>
          </a:prstGeom>
          <a:noFill/>
        </p:spPr>
        <p:txBody>
          <a:bodyPr wrap="square" rtlCol="0">
            <a:spAutoFit/>
          </a:bodyPr>
          <a:lstStyle/>
          <a:p>
            <a:endParaRPr lang="ru-RU" sz="2000" dirty="0" smtClean="0">
              <a:solidFill>
                <a:srgbClr val="C00000"/>
              </a:solidFill>
              <a:latin typeface="Verdana" pitchFamily="34" charset="0"/>
              <a:ea typeface="Verdana" pitchFamily="34" charset="0"/>
            </a:endParaRPr>
          </a:p>
          <a:p>
            <a:r>
              <a:rPr lang="ru-RU" sz="2000" dirty="0" smtClean="0">
                <a:solidFill>
                  <a:srgbClr val="C00000"/>
                </a:solidFill>
                <a:latin typeface="Verdana" pitchFamily="34" charset="0"/>
                <a:ea typeface="Verdana" pitchFamily="34" charset="0"/>
              </a:rPr>
              <a:t>Герасимов Аркадий Васильевич</a:t>
            </a:r>
            <a:endParaRPr lang="ru-RU" sz="2000" dirty="0">
              <a:solidFill>
                <a:srgbClr val="C00000"/>
              </a:solidFill>
              <a:latin typeface="Verdana" pitchFamily="34" charset="0"/>
              <a:ea typeface="Verdana"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296" y="1184558"/>
            <a:ext cx="4270400" cy="523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596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929058" y="428604"/>
            <a:ext cx="5214942" cy="5429288"/>
          </a:xfrm>
        </p:spPr>
        <p:txBody>
          <a:bodyPr>
            <a:normAutofit/>
          </a:bodyPr>
          <a:lstStyle/>
          <a:p>
            <a:pPr marL="0" indent="0" algn="ctr">
              <a:buNone/>
            </a:pPr>
            <a:r>
              <a:rPr lang="ru-RU" sz="4000" dirty="0" err="1" smtClean="0">
                <a:solidFill>
                  <a:srgbClr val="C00000"/>
                </a:solidFill>
                <a:latin typeface="Verdana" pitchFamily="34" charset="0"/>
                <a:ea typeface="Verdana" pitchFamily="34" charset="0"/>
              </a:rPr>
              <a:t>Гладунов</a:t>
            </a:r>
            <a:r>
              <a:rPr lang="ru-RU" sz="4000" dirty="0" smtClean="0">
                <a:solidFill>
                  <a:srgbClr val="C00000"/>
                </a:solidFill>
                <a:latin typeface="Verdana" pitchFamily="34" charset="0"/>
                <a:ea typeface="Verdana" pitchFamily="34" charset="0"/>
              </a:rPr>
              <a:t> Константин Никитович</a:t>
            </a:r>
          </a:p>
          <a:p>
            <a:pPr marL="0" indent="0" algn="ctr">
              <a:buNone/>
            </a:pPr>
            <a:r>
              <a:rPr lang="ru-RU" sz="4000" dirty="0" smtClean="0">
                <a:solidFill>
                  <a:srgbClr val="C00000"/>
                </a:solidFill>
                <a:latin typeface="Verdana" pitchFamily="34" charset="0"/>
                <a:ea typeface="Verdana" pitchFamily="34" charset="0"/>
              </a:rPr>
              <a:t> и </a:t>
            </a:r>
          </a:p>
          <a:p>
            <a:pPr marL="0" indent="0" algn="ctr">
              <a:buNone/>
            </a:pPr>
            <a:r>
              <a:rPr lang="ru-RU" sz="4000" dirty="0" smtClean="0">
                <a:solidFill>
                  <a:srgbClr val="C00000"/>
                </a:solidFill>
                <a:latin typeface="Verdana" pitchFamily="34" charset="0"/>
                <a:ea typeface="Verdana" pitchFamily="34" charset="0"/>
              </a:rPr>
              <a:t>Хлыстов Карп Егорович</a:t>
            </a:r>
          </a:p>
        </p:txBody>
      </p:sp>
      <p:pic>
        <p:nvPicPr>
          <p:cNvPr id="55298" name="Picture 2" descr="img077"/>
          <p:cNvPicPr>
            <a:picLocks noChangeAspect="1" noChangeArrowheads="1"/>
          </p:cNvPicPr>
          <p:nvPr/>
        </p:nvPicPr>
        <p:blipFill>
          <a:blip r:embed="rId3" cstate="print"/>
          <a:srcRect/>
          <a:stretch>
            <a:fillRect/>
          </a:stretch>
        </p:blipFill>
        <p:spPr bwMode="auto">
          <a:xfrm>
            <a:off x="785786" y="908720"/>
            <a:ext cx="2869912" cy="4561209"/>
          </a:xfrm>
          <a:prstGeom prst="rect">
            <a:avLst/>
          </a:prstGeom>
          <a:noFill/>
          <a:ln w="9525">
            <a:noFill/>
            <a:miter lim="800000"/>
            <a:headEnd/>
            <a:tailEnd/>
          </a:ln>
        </p:spPr>
      </p:pic>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000100" y="785794"/>
            <a:ext cx="8143900" cy="5357850"/>
          </a:xfrm>
        </p:spPr>
        <p:txBody>
          <a:bodyPr>
            <a:normAutofit/>
          </a:bodyPr>
          <a:lstStyle/>
          <a:p>
            <a:pPr marL="0" indent="0" algn="ctr">
              <a:buNone/>
            </a:pPr>
            <a:r>
              <a:rPr lang="ru-RU" sz="3600" dirty="0" smtClean="0">
                <a:solidFill>
                  <a:srgbClr val="C00000"/>
                </a:solidFill>
                <a:latin typeface="Verdana" pitchFamily="34" charset="0"/>
                <a:ea typeface="Verdana" pitchFamily="34" charset="0"/>
              </a:rPr>
              <a:t>Глушков Василий Иванович</a:t>
            </a:r>
          </a:p>
        </p:txBody>
      </p:sp>
      <p:sp>
        <p:nvSpPr>
          <p:cNvPr id="27649" name="Rectangle 1"/>
          <p:cNvSpPr>
            <a:spLocks noChangeArrowheads="1"/>
          </p:cNvSpPr>
          <p:nvPr/>
        </p:nvSpPr>
        <p:spPr bwMode="auto">
          <a:xfrm>
            <a:off x="755576" y="1458068"/>
            <a:ext cx="7776864"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i="0" u="none" strike="noStrike" cap="none" normalizeH="0" baseline="0" dirty="0" smtClean="0">
                <a:ln>
                  <a:noFill/>
                </a:ln>
                <a:solidFill>
                  <a:srgbClr val="002060"/>
                </a:solidFill>
                <a:effectLst/>
                <a:latin typeface="Verdana" pitchFamily="34" charset="0"/>
                <a:ea typeface="Verdana" pitchFamily="34" charset="0"/>
              </a:rPr>
              <a:t>Родился в Липе</a:t>
            </a:r>
            <a:r>
              <a:rPr lang="ru-RU" sz="2800" dirty="0" smtClean="0">
                <a:solidFill>
                  <a:srgbClr val="002060"/>
                </a:solidFill>
                <a:latin typeface="Verdana" pitchFamily="34" charset="0"/>
                <a:ea typeface="Verdana" pitchFamily="34" charset="0"/>
              </a:rPr>
              <a:t>ц</a:t>
            </a:r>
            <a:r>
              <a:rPr kumimoji="0" lang="ru-RU" sz="2800" i="0" u="none" strike="noStrike" cap="none" normalizeH="0" baseline="0" dirty="0" smtClean="0">
                <a:ln>
                  <a:noFill/>
                </a:ln>
                <a:solidFill>
                  <a:srgbClr val="002060"/>
                </a:solidFill>
                <a:effectLst/>
                <a:latin typeface="Verdana" pitchFamily="34" charset="0"/>
                <a:ea typeface="Verdana" pitchFamily="34" charset="0"/>
              </a:rPr>
              <a:t>кой  области в селе Волово, в 1919 г. 8 ноября. Был на Сахалине  с 1940 года в отдельном пулеметном  батальоне, там он пробыл  8 лет. Ранений не имеет. Имеет «Орден Красной звезды»   и  юбилейные  медали</a:t>
            </a:r>
            <a:r>
              <a:rPr kumimoji="0" lang="ru-RU" sz="1400" i="0" u="none" strike="noStrike" cap="none" normalizeH="0" baseline="0" dirty="0" smtClean="0">
                <a:ln>
                  <a:noFill/>
                </a:ln>
                <a:solidFill>
                  <a:schemeClr val="tx1"/>
                </a:solidFill>
                <a:effectLst/>
                <a:latin typeface="Verdana" pitchFamily="34" charset="0"/>
                <a:ea typeface="Verdana" pitchFamily="34" charset="0"/>
              </a:rPr>
              <a:t>.</a:t>
            </a:r>
            <a:endParaRPr kumimoji="0" lang="ru-RU" sz="1800" i="0" u="none" strike="noStrike" cap="none" normalizeH="0" baseline="0" dirty="0" smtClean="0">
              <a:ln>
                <a:noFill/>
              </a:ln>
              <a:solidFill>
                <a:schemeClr val="tx1"/>
              </a:solidFill>
              <a:effectLst/>
              <a:latin typeface="Verdana" pitchFamily="34" charset="0"/>
              <a:ea typeface="Verdana" pitchFamily="34" charset="0"/>
            </a:endParaRPr>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3"/>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785786" y="642918"/>
            <a:ext cx="7800972" cy="5000659"/>
          </a:xfrm>
        </p:spPr>
        <p:txBody>
          <a:bodyPr>
            <a:normAutofit/>
          </a:bodyPr>
          <a:lstStyle/>
          <a:p>
            <a:pPr marL="0" indent="0" algn="ctr">
              <a:buNone/>
            </a:pPr>
            <a:r>
              <a:rPr lang="ru-RU" sz="2800" dirty="0" err="1" smtClean="0">
                <a:solidFill>
                  <a:srgbClr val="C00000"/>
                </a:solidFill>
                <a:latin typeface="Verdana" pitchFamily="34" charset="0"/>
                <a:ea typeface="Verdana" pitchFamily="34" charset="0"/>
              </a:rPr>
              <a:t>Горькавский</a:t>
            </a:r>
            <a:r>
              <a:rPr lang="ru-RU" sz="2800" dirty="0" smtClean="0">
                <a:solidFill>
                  <a:srgbClr val="C00000"/>
                </a:solidFill>
                <a:latin typeface="Verdana" pitchFamily="34" charset="0"/>
                <a:ea typeface="Verdana" pitchFamily="34" charset="0"/>
              </a:rPr>
              <a:t> Федор Алексеевич</a:t>
            </a:r>
          </a:p>
          <a:p>
            <a:pPr marL="0" indent="0" algn="just">
              <a:buNone/>
            </a:pPr>
            <a:r>
              <a:rPr lang="ru-RU" sz="3000" dirty="0" smtClean="0">
                <a:solidFill>
                  <a:srgbClr val="002060"/>
                </a:solidFill>
                <a:latin typeface="Verdana" pitchFamily="34" charset="0"/>
                <a:ea typeface="Verdana" pitchFamily="34" charset="0"/>
              </a:rPr>
              <a:t>Родился 4 сентября 1914 года  в селе </a:t>
            </a:r>
            <a:r>
              <a:rPr lang="ru-RU" sz="3000" dirty="0" err="1" smtClean="0">
                <a:solidFill>
                  <a:srgbClr val="002060"/>
                </a:solidFill>
                <a:latin typeface="Verdana" pitchFamily="34" charset="0"/>
                <a:ea typeface="Verdana" pitchFamily="34" charset="0"/>
              </a:rPr>
              <a:t>Б-Джала</a:t>
            </a:r>
            <a:r>
              <a:rPr lang="ru-RU" sz="3000" dirty="0" smtClean="0">
                <a:solidFill>
                  <a:srgbClr val="002060"/>
                </a:solidFill>
                <a:latin typeface="Verdana" pitchFamily="34" charset="0"/>
                <a:ea typeface="Verdana" pitchFamily="34" charset="0"/>
              </a:rPr>
              <a:t> </a:t>
            </a:r>
            <a:r>
              <a:rPr lang="ru-RU" sz="3000" dirty="0" err="1" smtClean="0">
                <a:solidFill>
                  <a:srgbClr val="002060"/>
                </a:solidFill>
                <a:latin typeface="Verdana" pitchFamily="34" charset="0"/>
                <a:ea typeface="Verdana" pitchFamily="34" charset="0"/>
              </a:rPr>
              <a:t>Ипатовского</a:t>
            </a:r>
            <a:r>
              <a:rPr lang="ru-RU" sz="3000" dirty="0" smtClean="0">
                <a:solidFill>
                  <a:srgbClr val="002060"/>
                </a:solidFill>
                <a:latin typeface="Verdana" pitchFamily="34" charset="0"/>
                <a:ea typeface="Verdana" pitchFamily="34" charset="0"/>
              </a:rPr>
              <a:t> района Ставропольского края. С первых дней войны был на западном фронте. Участвовал в боях под Смоленском, Вязьмой, </a:t>
            </a:r>
            <a:r>
              <a:rPr lang="ru-RU" sz="3000" dirty="0" err="1" smtClean="0">
                <a:solidFill>
                  <a:srgbClr val="002060"/>
                </a:solidFill>
                <a:latin typeface="Verdana" pitchFamily="34" charset="0"/>
                <a:ea typeface="Verdana" pitchFamily="34" charset="0"/>
              </a:rPr>
              <a:t>Ельной</a:t>
            </a:r>
            <a:r>
              <a:rPr lang="ru-RU" sz="3000" dirty="0" smtClean="0">
                <a:solidFill>
                  <a:srgbClr val="002060"/>
                </a:solidFill>
                <a:latin typeface="Verdana" pitchFamily="34" charset="0"/>
                <a:ea typeface="Verdana" pitchFamily="34" charset="0"/>
              </a:rPr>
              <a:t>. Имеет боевые награды: Орден «Красной звезды», медаль «За победу над Германией».</a:t>
            </a:r>
            <a:r>
              <a:rPr lang="ru-RU" sz="3000" b="1" dirty="0" smtClean="0">
                <a:solidFill>
                  <a:srgbClr val="FFFF00"/>
                </a:solidFill>
                <a:latin typeface="Verdana" pitchFamily="34" charset="0"/>
                <a:ea typeface="Verdana" pitchFamily="34" charset="0"/>
              </a:rPr>
              <a:t/>
            </a:r>
            <a:br>
              <a:rPr lang="ru-RU" sz="3000" b="1" dirty="0" smtClean="0">
                <a:solidFill>
                  <a:srgbClr val="FFFF00"/>
                </a:solidFill>
                <a:latin typeface="Verdana" pitchFamily="34" charset="0"/>
                <a:ea typeface="Verdana" pitchFamily="34" charset="0"/>
              </a:rPr>
            </a:br>
            <a:endParaRPr lang="ru-RU" sz="3000" b="1" dirty="0">
              <a:solidFill>
                <a:srgbClr val="FFFF00"/>
              </a:solidFill>
              <a:latin typeface="Verdana" pitchFamily="34" charset="0"/>
              <a:ea typeface="Verdana" pitchFamily="34" charset="0"/>
            </a:endParaRPr>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3"/>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785786" y="642918"/>
            <a:ext cx="7800972" cy="5000659"/>
          </a:xfrm>
        </p:spPr>
        <p:txBody>
          <a:bodyPr>
            <a:normAutofit/>
          </a:bodyPr>
          <a:lstStyle/>
          <a:p>
            <a:pPr marL="0" indent="0" algn="ctr">
              <a:buNone/>
            </a:pPr>
            <a:r>
              <a:rPr lang="ru-RU" sz="2800" dirty="0" smtClean="0">
                <a:solidFill>
                  <a:srgbClr val="C00000"/>
                </a:solidFill>
                <a:latin typeface="Verdana" pitchFamily="34" charset="0"/>
                <a:ea typeface="Verdana" pitchFamily="34" charset="0"/>
              </a:rPr>
              <a:t>Горьковенко Александр Григорьевич</a:t>
            </a:r>
          </a:p>
          <a:p>
            <a:pPr marL="0" indent="0" algn="just">
              <a:buNone/>
            </a:pPr>
            <a:r>
              <a:rPr lang="ru-RU" sz="3000" b="1" dirty="0" smtClean="0">
                <a:solidFill>
                  <a:srgbClr val="FFFF00"/>
                </a:solidFill>
                <a:latin typeface="Verdana" pitchFamily="34" charset="0"/>
                <a:ea typeface="Verdana" pitchFamily="34" charset="0"/>
              </a:rPr>
              <a:t/>
            </a:r>
            <a:br>
              <a:rPr lang="ru-RU" sz="3000" b="1" dirty="0" smtClean="0">
                <a:solidFill>
                  <a:srgbClr val="FFFF00"/>
                </a:solidFill>
                <a:latin typeface="Verdana" pitchFamily="34" charset="0"/>
                <a:ea typeface="Verdana" pitchFamily="34" charset="0"/>
              </a:rPr>
            </a:br>
            <a:endParaRPr lang="ru-RU" sz="3000" b="1" dirty="0">
              <a:solidFill>
                <a:srgbClr val="FFFF00"/>
              </a:solidFill>
              <a:latin typeface="Verdana" pitchFamily="34" charset="0"/>
              <a:ea typeface="Verdana"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633" y="1196752"/>
            <a:ext cx="4149724"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330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rmAutofit fontScale="90000"/>
          </a:bodyPr>
          <a:lstStyle/>
          <a:p>
            <a:pPr algn="just"/>
            <a:r>
              <a:rPr lang="ru-RU" dirty="0" smtClean="0"/>
              <a:t>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sz="3100" dirty="0">
              <a:solidFill>
                <a:srgbClr val="00206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23528" y="642918"/>
            <a:ext cx="8424936" cy="5483245"/>
          </a:xfrm>
        </p:spPr>
        <p:txBody>
          <a:bodyPr>
            <a:normAutofit fontScale="25000" lnSpcReduction="20000"/>
          </a:bodyPr>
          <a:lstStyle/>
          <a:p>
            <a:pPr marL="0" indent="0" algn="ctr">
              <a:buNone/>
            </a:pPr>
            <a:r>
              <a:rPr lang="ru-RU" sz="11200" dirty="0" smtClean="0">
                <a:solidFill>
                  <a:srgbClr val="002060"/>
                </a:solidFill>
                <a:latin typeface="Verdana" pitchFamily="34" charset="0"/>
                <a:ea typeface="Verdana" pitchFamily="34" charset="0"/>
              </a:rPr>
              <a:t>Уважаемые земляки!</a:t>
            </a:r>
          </a:p>
          <a:p>
            <a:pPr marL="0" indent="0" algn="just">
              <a:buNone/>
            </a:pPr>
            <a:r>
              <a:rPr lang="ru-RU" sz="11200" dirty="0" smtClean="0">
                <a:solidFill>
                  <a:srgbClr val="002060"/>
                </a:solidFill>
                <a:latin typeface="Verdana" pitchFamily="34" charset="0"/>
                <a:ea typeface="Verdana" pitchFamily="34" charset="0"/>
              </a:rPr>
              <a:t/>
            </a:r>
            <a:br>
              <a:rPr lang="ru-RU" sz="11200" dirty="0" smtClean="0">
                <a:solidFill>
                  <a:srgbClr val="002060"/>
                </a:solidFill>
                <a:latin typeface="Verdana" pitchFamily="34" charset="0"/>
                <a:ea typeface="Verdana" pitchFamily="34" charset="0"/>
              </a:rPr>
            </a:br>
            <a:r>
              <a:rPr lang="ru-RU" sz="11200" dirty="0" smtClean="0">
                <a:solidFill>
                  <a:srgbClr val="002060"/>
                </a:solidFill>
                <a:latin typeface="Verdana" pitchFamily="34" charset="0"/>
                <a:ea typeface="Verdana" pitchFamily="34" charset="0"/>
              </a:rPr>
              <a:t>В нашей виртуальной книге памяти размещена информация о </a:t>
            </a:r>
            <a:r>
              <a:rPr lang="ru-RU" sz="11200" dirty="0" err="1" smtClean="0">
                <a:solidFill>
                  <a:srgbClr val="002060"/>
                </a:solidFill>
                <a:latin typeface="Verdana" pitchFamily="34" charset="0"/>
                <a:ea typeface="Verdana" pitchFamily="34" charset="0"/>
              </a:rPr>
              <a:t>б-неклиновцах</a:t>
            </a:r>
            <a:r>
              <a:rPr lang="en-US" sz="11200" dirty="0" smtClean="0">
                <a:solidFill>
                  <a:srgbClr val="002060"/>
                </a:solidFill>
                <a:latin typeface="Verdana" pitchFamily="34" charset="0"/>
                <a:ea typeface="Verdana" pitchFamily="34" charset="0"/>
              </a:rPr>
              <a:t> </a:t>
            </a:r>
            <a:r>
              <a:rPr lang="ru-RU" sz="11200" dirty="0" smtClean="0">
                <a:solidFill>
                  <a:srgbClr val="002060"/>
                </a:solidFill>
                <a:latin typeface="Verdana" pitchFamily="34" charset="0"/>
                <a:ea typeface="Verdana" pitchFamily="34" charset="0"/>
              </a:rPr>
              <a:t>- участниках Великой Отечественной войны!</a:t>
            </a:r>
            <a:r>
              <a:rPr lang="en-US" sz="11200" dirty="0" smtClean="0">
                <a:solidFill>
                  <a:srgbClr val="002060"/>
                </a:solidFill>
                <a:latin typeface="Verdana" pitchFamily="34" charset="0"/>
                <a:ea typeface="Verdana" pitchFamily="34" charset="0"/>
              </a:rPr>
              <a:t> </a:t>
            </a:r>
            <a:r>
              <a:rPr lang="ru-RU" sz="11200" dirty="0" smtClean="0">
                <a:solidFill>
                  <a:srgbClr val="002060"/>
                </a:solidFill>
                <a:latin typeface="Verdana" pitchFamily="34" charset="0"/>
                <a:ea typeface="Verdana" pitchFamily="34" charset="0"/>
              </a:rPr>
              <a:t>Работа по созданию Книги памяти началась в 2010 году и продолжается  до сих пор. Если у Вас есть материалы о ваших родственниках- участниках Великой Отечественной войны, фронтовиках, тружениках тыла, то мы готовы разместить сведения о них в книге. </a:t>
            </a:r>
          </a:p>
          <a:p>
            <a:pPr marL="0" indent="0" algn="just">
              <a:buNone/>
            </a:pPr>
            <a:endParaRPr lang="ru-RU" sz="11200" dirty="0" smtClean="0">
              <a:solidFill>
                <a:srgbClr val="002060"/>
              </a:solidFill>
              <a:latin typeface="Verdana" pitchFamily="34" charset="0"/>
              <a:ea typeface="Verdana" pitchFamily="34" charset="0"/>
            </a:endParaRPr>
          </a:p>
          <a:p>
            <a:pPr marL="0" indent="0" algn="ctr">
              <a:buNone/>
            </a:pPr>
            <a:r>
              <a:rPr lang="ru-RU" sz="11200" dirty="0" smtClean="0">
                <a:solidFill>
                  <a:srgbClr val="002060"/>
                </a:solidFill>
                <a:latin typeface="Verdana" pitchFamily="34" charset="0"/>
                <a:ea typeface="Verdana" pitchFamily="34" charset="0"/>
              </a:rPr>
              <a:t>Ждем Вас в библиотеке!</a:t>
            </a:r>
            <a:r>
              <a:rPr lang="ru-RU" sz="4600" dirty="0" smtClean="0">
                <a:solidFill>
                  <a:srgbClr val="002060"/>
                </a:solidFill>
                <a:latin typeface="Verdana" pitchFamily="34" charset="0"/>
                <a:ea typeface="Verdana" pitchFamily="34" charset="0"/>
              </a:rPr>
              <a:t/>
            </a:r>
            <a:br>
              <a:rPr lang="ru-RU" sz="4600" dirty="0" smtClean="0">
                <a:solidFill>
                  <a:srgbClr val="002060"/>
                </a:solidFill>
                <a:latin typeface="Verdana" pitchFamily="34" charset="0"/>
                <a:ea typeface="Verdana" pitchFamily="34" charset="0"/>
              </a:rPr>
            </a:br>
            <a:endParaRPr lang="ru-RU" sz="4600" dirty="0">
              <a:latin typeface="Verdana" pitchFamily="34" charset="0"/>
              <a:ea typeface="Verdana" pitchFamily="34" charset="0"/>
            </a:endParaRPr>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6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Жарких Егор  Михайлович</a:t>
            </a:r>
            <a:endParaRPr lang="ru-RU" sz="36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457200" y="1600201"/>
            <a:ext cx="8147248" cy="4277072"/>
          </a:xfrm>
        </p:spPr>
        <p:txBody>
          <a:bodyPr>
            <a:noAutofit/>
          </a:bodyPr>
          <a:lstStyle/>
          <a:p>
            <a:pPr marL="0" indent="0" algn="just">
              <a:buNone/>
            </a:pPr>
            <a:r>
              <a:rPr lang="ru-RU" sz="2800" dirty="0" smtClean="0">
                <a:solidFill>
                  <a:srgbClr val="002060"/>
                </a:solidFill>
                <a:latin typeface="Verdana" pitchFamily="34" charset="0"/>
                <a:ea typeface="Verdana" pitchFamily="34" charset="0"/>
              </a:rPr>
              <a:t>Родился в 1914 году в селе </a:t>
            </a:r>
            <a:r>
              <a:rPr lang="ru-RU" sz="2800" dirty="0" err="1" smtClean="0">
                <a:solidFill>
                  <a:srgbClr val="002060"/>
                </a:solidFill>
                <a:latin typeface="Verdana" pitchFamily="34" charset="0"/>
                <a:ea typeface="Verdana" pitchFamily="34" charset="0"/>
              </a:rPr>
              <a:t>Тупиковка</a:t>
            </a:r>
            <a:r>
              <a:rPr lang="ru-RU" sz="2800" dirty="0" smtClean="0">
                <a:solidFill>
                  <a:srgbClr val="002060"/>
                </a:solidFill>
                <a:latin typeface="Verdana" pitchFamily="34" charset="0"/>
                <a:ea typeface="Verdana" pitchFamily="34" charset="0"/>
              </a:rPr>
              <a:t> Самарской области. С первых дней	 войны был призван в ряды Советской армии. Егор Михайлович служил в 85-м </a:t>
            </a:r>
            <a:r>
              <a:rPr lang="ru-RU" sz="2800" dirty="0" err="1" smtClean="0">
                <a:solidFill>
                  <a:srgbClr val="002060"/>
                </a:solidFill>
                <a:latin typeface="Verdana" pitchFamily="34" charset="0"/>
                <a:ea typeface="Verdana" pitchFamily="34" charset="0"/>
              </a:rPr>
              <a:t>дорожно</a:t>
            </a:r>
            <a:r>
              <a:rPr lang="ru-RU" sz="2800" dirty="0" smtClean="0">
                <a:solidFill>
                  <a:srgbClr val="002060"/>
                </a:solidFill>
                <a:latin typeface="Verdana" pitchFamily="34" charset="0"/>
                <a:ea typeface="Verdana" pitchFamily="34" charset="0"/>
              </a:rPr>
              <a:t>- эксплуатационном полку 21 армии в 53 стрелковой роте – автоматчиком. В боях отморозил ноги. В 1943 году вернулся с войны. Работал в колхозе.</a:t>
            </a:r>
          </a:p>
          <a:p>
            <a:pPr marL="0" indent="0">
              <a:buNone/>
            </a:pPr>
            <a:endParaRPr lang="ru-RU" dirty="0">
              <a:latin typeface="Verdana" pitchFamily="34" charset="0"/>
              <a:ea typeface="Verdana" pitchFamily="34" charset="0"/>
            </a:endParaRP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28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Жарких Михаил Михайлович</a:t>
            </a:r>
            <a:endParaRPr lang="ru-RU" sz="28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699792" y="1600201"/>
            <a:ext cx="5987008" cy="3543312"/>
          </a:xfrm>
        </p:spPr>
        <p:txBody>
          <a:bodyPr>
            <a:normAutofit fontScale="92500" lnSpcReduction="20000"/>
          </a:bodyPr>
          <a:lstStyle/>
          <a:p>
            <a:pPr marL="0" indent="0" algn="just">
              <a:buNone/>
            </a:pPr>
            <a:r>
              <a:rPr lang="ru-RU" dirty="0" smtClean="0">
                <a:solidFill>
                  <a:srgbClr val="002060"/>
                </a:solidFill>
                <a:latin typeface="Verdana" pitchFamily="34" charset="0"/>
                <a:ea typeface="Verdana" pitchFamily="34" charset="0"/>
              </a:rPr>
              <a:t>Участвовал в боях на </a:t>
            </a:r>
            <a:r>
              <a:rPr lang="ru-RU" dirty="0" err="1" smtClean="0">
                <a:solidFill>
                  <a:srgbClr val="002060"/>
                </a:solidFill>
                <a:latin typeface="Verdana" pitchFamily="34" charset="0"/>
                <a:ea typeface="Verdana" pitchFamily="34" charset="0"/>
              </a:rPr>
              <a:t>Миус</a:t>
            </a:r>
            <a:r>
              <a:rPr lang="ru-RU" dirty="0" smtClean="0">
                <a:solidFill>
                  <a:srgbClr val="002060"/>
                </a:solidFill>
                <a:latin typeface="Verdana" pitchFamily="34" charset="0"/>
                <a:ea typeface="Verdana" pitchFamily="34" charset="0"/>
              </a:rPr>
              <a:t>- фронте, был ранен в обе руки, когда были в окружении, но хватило сил доползти до своих. Идти было не было возможности из-за </a:t>
            </a:r>
            <a:r>
              <a:rPr lang="ru-RU" dirty="0" err="1" smtClean="0">
                <a:solidFill>
                  <a:srgbClr val="002060"/>
                </a:solidFill>
                <a:latin typeface="Verdana" pitchFamily="34" charset="0"/>
                <a:ea typeface="Verdana" pitchFamily="34" charset="0"/>
              </a:rPr>
              <a:t>арт-обстрела</a:t>
            </a:r>
            <a:r>
              <a:rPr lang="ru-RU" dirty="0" smtClean="0">
                <a:solidFill>
                  <a:srgbClr val="002060"/>
                </a:solidFill>
                <a:latin typeface="Verdana" pitchFamily="34" charset="0"/>
                <a:ea typeface="Verdana" pitchFamily="34" charset="0"/>
              </a:rPr>
              <a:t>, даже головы поднять было нельзя.</a:t>
            </a:r>
          </a:p>
          <a:p>
            <a:pPr marL="0" indent="0">
              <a:buNone/>
            </a:pPr>
            <a:endParaRPr lang="ru-RU" dirty="0"/>
          </a:p>
        </p:txBody>
      </p:sp>
      <p:pic>
        <p:nvPicPr>
          <p:cNvPr id="25602" name="Picture 2" descr="11"/>
          <p:cNvPicPr>
            <a:picLocks noChangeAspect="1" noChangeArrowheads="1"/>
          </p:cNvPicPr>
          <p:nvPr/>
        </p:nvPicPr>
        <p:blipFill>
          <a:blip r:embed="rId4" cstate="print"/>
          <a:srcRect/>
          <a:stretch>
            <a:fillRect/>
          </a:stretch>
        </p:blipFill>
        <p:spPr bwMode="auto">
          <a:xfrm>
            <a:off x="467544" y="1772816"/>
            <a:ext cx="1944216" cy="3156382"/>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Зеленых Николай Сергеевич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428992" y="1600201"/>
            <a:ext cx="5257808" cy="3543312"/>
          </a:xfrm>
        </p:spPr>
        <p:txBody>
          <a:bodyPr>
            <a:normAutofit/>
          </a:bodyPr>
          <a:lstStyle/>
          <a:p>
            <a:pPr marL="0" indent="0">
              <a:buNone/>
            </a:pPr>
            <a:endParaRPr lang="ru-RU" dirty="0" smtClean="0"/>
          </a:p>
          <a:p>
            <a:pPr marL="0" indent="0">
              <a:buNone/>
            </a:pPr>
            <a:endParaRPr lang="ru-RU" dirty="0"/>
          </a:p>
        </p:txBody>
      </p:sp>
      <p:pic>
        <p:nvPicPr>
          <p:cNvPr id="30722" name="Picture 2" descr="16"/>
          <p:cNvPicPr>
            <a:picLocks noChangeAspect="1" noChangeArrowheads="1"/>
          </p:cNvPicPr>
          <p:nvPr/>
        </p:nvPicPr>
        <p:blipFill>
          <a:blip r:embed="rId4" cstate="print"/>
          <a:srcRect/>
          <a:stretch>
            <a:fillRect/>
          </a:stretch>
        </p:blipFill>
        <p:spPr bwMode="auto">
          <a:xfrm>
            <a:off x="363247" y="2116871"/>
            <a:ext cx="4074830" cy="2884528"/>
          </a:xfrm>
          <a:prstGeom prst="rect">
            <a:avLst/>
          </a:prstGeom>
          <a:noFill/>
          <a:ln w="9525">
            <a:noFill/>
            <a:miter lim="800000"/>
            <a:headEnd/>
            <a:tailEnd/>
          </a:ln>
        </p:spPr>
      </p:pic>
      <p:sp>
        <p:nvSpPr>
          <p:cNvPr id="30723" name="Rectangle 3"/>
          <p:cNvSpPr>
            <a:spLocks noChangeArrowheads="1"/>
          </p:cNvSpPr>
          <p:nvPr/>
        </p:nvSpPr>
        <p:spPr bwMode="auto">
          <a:xfrm>
            <a:off x="4438077" y="2035097"/>
            <a:ext cx="4238379"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Verdana" pitchFamily="34" charset="0"/>
                <a:ea typeface="Verdana" pitchFamily="34" charset="0"/>
              </a:rPr>
              <a:t>Воевал с сентября 1942года по май 1945года в 52-м танковом полку 165-й танковой бригады сначала заряжающим, затем механиком водителем в звании старшего сержанта. В боях потерял три танка и четыре экипажа, сам трижды раненый остался жив. За форсирование Днепра награжден Орденом Красной звезды.</a:t>
            </a: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Ермоленко Илья Матвеевич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343855" y="1230442"/>
            <a:ext cx="6461910" cy="5095468"/>
          </a:xfrm>
        </p:spPr>
        <p:txBody>
          <a:bodyPr>
            <a:normAutofit fontScale="25000" lnSpcReduction="20000"/>
          </a:bodyPr>
          <a:lstStyle/>
          <a:p>
            <a:pPr algn="just">
              <a:buNone/>
            </a:pPr>
            <a:r>
              <a:rPr lang="ru-RU" sz="8000" dirty="0" smtClean="0"/>
              <a:t>     </a:t>
            </a:r>
            <a:r>
              <a:rPr lang="ru-RU" sz="8000" dirty="0" smtClean="0">
                <a:solidFill>
                  <a:srgbClr val="002060"/>
                </a:solidFill>
              </a:rPr>
              <a:t>Танкист начал воевать в 1943 , на своем боевом Т-34 прошел Польшу, Чехословакию, Германию. Участвовал в штурме Берлина, но 5 мая 1945 года был ранен, потерял ногу . </a:t>
            </a:r>
          </a:p>
          <a:p>
            <a:pPr marL="0" indent="0" algn="just">
              <a:buNone/>
            </a:pPr>
            <a:r>
              <a:rPr lang="ru-RU" sz="8000" dirty="0" smtClean="0">
                <a:solidFill>
                  <a:srgbClr val="002060"/>
                </a:solidFill>
              </a:rPr>
              <a:t> Эпизод из  боевого пути.</a:t>
            </a:r>
          </a:p>
          <a:p>
            <a:pPr marL="0" indent="0" algn="just">
              <a:buNone/>
            </a:pPr>
            <a:r>
              <a:rPr lang="ru-RU" sz="8000" dirty="0" smtClean="0">
                <a:solidFill>
                  <a:srgbClr val="002060"/>
                </a:solidFill>
              </a:rPr>
              <a:t>Враг отступал, уничтожая за собой все, что можно. Под </a:t>
            </a:r>
            <a:r>
              <a:rPr lang="ru-RU" sz="8000" dirty="0" err="1" smtClean="0">
                <a:solidFill>
                  <a:srgbClr val="002060"/>
                </a:solidFill>
              </a:rPr>
              <a:t>Кинесбергом</a:t>
            </a:r>
            <a:r>
              <a:rPr lang="ru-RU" sz="8000" dirty="0" smtClean="0">
                <a:solidFill>
                  <a:srgbClr val="002060"/>
                </a:solidFill>
              </a:rPr>
              <a:t> , на трассе где проходили наши войска , был мост . Немцы его охраняли, чтобы дать  возможность пройти  своей уцелевшей технике и живой силе, а потом хотели взорвать, чтобы приостановить наступление советской армии.  Тем самым хотели дать передышку своим войскам. 2 танкам и взводу автоматчиков была поставлена задача - уничтожить немецкую охрану и сохранить мост. 3 суток, пока не подошли наши войска, не смыкая глаз, солдаты бессчетно раз убирали охрану на мосту, и не дали фашистам взорвать его. Сохранили, уберегли, чтобы ни на минуту не задержать наступление наших войск, за что были представлены к награде .  Илья Матвеевич получил Орден Красной Звезды.</a:t>
            </a:r>
          </a:p>
          <a:p>
            <a:pPr>
              <a:buNone/>
            </a:pPr>
            <a:r>
              <a:rPr lang="ru-RU" sz="6400" dirty="0" smtClean="0"/>
              <a:t> </a:t>
            </a:r>
          </a:p>
          <a:p>
            <a:pPr marL="0" indent="0">
              <a:buNone/>
            </a:pPr>
            <a:endParaRPr lang="ru-RU" dirty="0"/>
          </a:p>
        </p:txBody>
      </p:sp>
      <p:pic>
        <p:nvPicPr>
          <p:cNvPr id="26626" name="Picture 2" descr="12"/>
          <p:cNvPicPr>
            <a:picLocks noChangeAspect="1" noChangeArrowheads="1"/>
          </p:cNvPicPr>
          <p:nvPr/>
        </p:nvPicPr>
        <p:blipFill>
          <a:blip r:embed="rId4" cstate="print"/>
          <a:srcRect/>
          <a:stretch>
            <a:fillRect/>
          </a:stretch>
        </p:blipFill>
        <p:spPr bwMode="auto">
          <a:xfrm>
            <a:off x="406891" y="1966902"/>
            <a:ext cx="1753536" cy="2182178"/>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Ефимов Николай Михайлович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827584" y="1285860"/>
            <a:ext cx="7704856" cy="4714907"/>
          </a:xfrm>
        </p:spPr>
        <p:txBody>
          <a:bodyPr>
            <a:normAutofit fontScale="85000" lnSpcReduction="10000"/>
          </a:bodyPr>
          <a:lstStyle/>
          <a:p>
            <a:pPr algn="just">
              <a:buNone/>
            </a:pPr>
            <a:r>
              <a:rPr lang="ru-RU" dirty="0" smtClean="0"/>
              <a:t>   </a:t>
            </a:r>
            <a:r>
              <a:rPr lang="ru-RU" dirty="0" smtClean="0">
                <a:solidFill>
                  <a:srgbClr val="002060"/>
                </a:solidFill>
                <a:latin typeface="Verdana" pitchFamily="34" charset="0"/>
                <a:ea typeface="Verdana" pitchFamily="34" charset="0"/>
              </a:rPr>
              <a:t>Родился  1 июля 1922 года. В Оренбургской области, </a:t>
            </a:r>
            <a:r>
              <a:rPr lang="ru-RU" dirty="0" err="1" smtClean="0">
                <a:solidFill>
                  <a:srgbClr val="002060"/>
                </a:solidFill>
                <a:latin typeface="Verdana" pitchFamily="34" charset="0"/>
                <a:ea typeface="Verdana" pitchFamily="34" charset="0"/>
              </a:rPr>
              <a:t>Грачевском</a:t>
            </a:r>
            <a:r>
              <a:rPr lang="ru-RU" dirty="0" smtClean="0">
                <a:solidFill>
                  <a:srgbClr val="002060"/>
                </a:solidFill>
                <a:latin typeface="Verdana" pitchFamily="34" charset="0"/>
                <a:ea typeface="Verdana" pitchFamily="34" charset="0"/>
              </a:rPr>
              <a:t> районе, селе Новая Алексеевка. Николай Михайлович начал войну в Мариуполе. Он был  на 3-м, 4-м и 1-м Белорусском  фронтах. Закончил войну на реке Эльбе. Имеет  4 награды. Первая награда  два «Ордена  Отечественной Войны 11 степени», медаль  «За отвагу», «За победу над Германией», «За взятие Берлина». Был два раза ранен.</a:t>
            </a:r>
          </a:p>
          <a:p>
            <a:pPr marL="0" indent="0">
              <a:buNone/>
            </a:pPr>
            <a:endParaRPr lang="ru-RU" dirty="0"/>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7" y="5189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971092" y="1268760"/>
            <a:ext cx="7704856" cy="4714907"/>
          </a:xfrm>
        </p:spPr>
        <p:txBody>
          <a:bodyPr>
            <a:normAutofit/>
          </a:bodyPr>
          <a:lstStyle/>
          <a:p>
            <a:pPr algn="just">
              <a:buNone/>
            </a:pPr>
            <a:r>
              <a:rPr lang="ru-RU" dirty="0" smtClean="0"/>
              <a:t>   </a:t>
            </a:r>
            <a:endParaRPr lang="ru-RU"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565211"/>
            <a:ext cx="3654406" cy="487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9592" y="764704"/>
            <a:ext cx="9345601" cy="646331"/>
          </a:xfrm>
          <a:prstGeom prst="rect">
            <a:avLst/>
          </a:prstGeom>
          <a:noFill/>
        </p:spPr>
        <p:txBody>
          <a:bodyPr wrap="square" rtlCol="0">
            <a:spAutoFit/>
          </a:bodyPr>
          <a:lstStyle/>
          <a:p>
            <a:r>
              <a:rPr lang="ru-RU" sz="3600" dirty="0" smtClean="0">
                <a:solidFill>
                  <a:srgbClr val="C00000"/>
                </a:solidFill>
                <a:latin typeface="Verdana" pitchFamily="34" charset="0"/>
                <a:ea typeface="Verdana" pitchFamily="34" charset="0"/>
              </a:rPr>
              <a:t>Ивашов Тимофей </a:t>
            </a:r>
            <a:r>
              <a:rPr lang="ru-RU" sz="3600" dirty="0">
                <a:solidFill>
                  <a:srgbClr val="C00000"/>
                </a:solidFill>
                <a:latin typeface="Verdana" pitchFamily="34" charset="0"/>
                <a:ea typeface="Verdana" pitchFamily="34" charset="0"/>
              </a:rPr>
              <a:t>Д</a:t>
            </a:r>
            <a:r>
              <a:rPr lang="ru-RU" sz="3600" dirty="0" smtClean="0">
                <a:solidFill>
                  <a:srgbClr val="C00000"/>
                </a:solidFill>
                <a:latin typeface="Verdana" pitchFamily="34" charset="0"/>
                <a:ea typeface="Verdana" pitchFamily="34" charset="0"/>
              </a:rPr>
              <a:t>митриевич</a:t>
            </a:r>
            <a:endParaRPr lang="ru-RU" sz="3600" dirty="0">
              <a:solidFill>
                <a:srgbClr val="C00000"/>
              </a:solidFill>
              <a:latin typeface="Verdana" pitchFamily="34" charset="0"/>
              <a:ea typeface="Verdana" pitchFamily="34" charset="0"/>
            </a:endParaRPr>
          </a:p>
        </p:txBody>
      </p:sp>
    </p:spTree>
    <p:extLst>
      <p:ext uri="{BB962C8B-B14F-4D97-AF65-F5344CB8AC3E}">
        <p14:creationId xmlns:p14="http://schemas.microsoft.com/office/powerpoint/2010/main" val="2348942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7" y="5189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971092" y="1268760"/>
            <a:ext cx="7704856" cy="4714907"/>
          </a:xfrm>
        </p:spPr>
        <p:txBody>
          <a:bodyPr>
            <a:normAutofit/>
          </a:bodyPr>
          <a:lstStyle/>
          <a:p>
            <a:pPr algn="just">
              <a:buNone/>
            </a:pPr>
            <a:r>
              <a:rPr lang="ru-RU" dirty="0" smtClean="0"/>
              <a:t>   </a:t>
            </a:r>
            <a:endParaRPr lang="ru-RU" dirty="0"/>
          </a:p>
        </p:txBody>
      </p:sp>
      <p:sp>
        <p:nvSpPr>
          <p:cNvPr id="2" name="TextBox 1"/>
          <p:cNvSpPr txBox="1"/>
          <p:nvPr/>
        </p:nvSpPr>
        <p:spPr>
          <a:xfrm>
            <a:off x="899592" y="764704"/>
            <a:ext cx="9345601" cy="646331"/>
          </a:xfrm>
          <a:prstGeom prst="rect">
            <a:avLst/>
          </a:prstGeom>
          <a:noFill/>
        </p:spPr>
        <p:txBody>
          <a:bodyPr wrap="square" rtlCol="0">
            <a:spAutoFit/>
          </a:bodyPr>
          <a:lstStyle/>
          <a:p>
            <a:r>
              <a:rPr lang="ru-RU" sz="3600" dirty="0" smtClean="0">
                <a:solidFill>
                  <a:srgbClr val="C00000"/>
                </a:solidFill>
                <a:latin typeface="Verdana" pitchFamily="34" charset="0"/>
                <a:ea typeface="Verdana" pitchFamily="34" charset="0"/>
              </a:rPr>
              <a:t>Кислица Алексей Ильич</a:t>
            </a:r>
            <a:endParaRPr lang="ru-RU" sz="3600" dirty="0">
              <a:solidFill>
                <a:srgbClr val="C00000"/>
              </a:solidFill>
              <a:latin typeface="Verdana" pitchFamily="34" charset="0"/>
              <a:ea typeface="Verdana"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701165"/>
            <a:ext cx="3240359" cy="457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273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9" y="0"/>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Калинин Иван Михайлович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203848" y="1285860"/>
            <a:ext cx="5582994" cy="4714907"/>
          </a:xfrm>
        </p:spPr>
        <p:txBody>
          <a:bodyPr>
            <a:normAutofit fontScale="25000" lnSpcReduction="20000"/>
          </a:bodyPr>
          <a:lstStyle/>
          <a:p>
            <a:pPr algn="just">
              <a:buNone/>
            </a:pPr>
            <a:r>
              <a:rPr lang="ru-RU" sz="6400" dirty="0" smtClean="0"/>
              <a:t> </a:t>
            </a:r>
            <a:r>
              <a:rPr lang="ru-RU" sz="6200" dirty="0" smtClean="0">
                <a:solidFill>
                  <a:srgbClr val="002060"/>
                </a:solidFill>
                <a:latin typeface="Verdana" pitchFamily="34" charset="0"/>
                <a:ea typeface="Verdana" pitchFamily="34" charset="0"/>
              </a:rPr>
              <a:t>      Родился   в 1914  году в Оренбургской области  </a:t>
            </a:r>
            <a:r>
              <a:rPr lang="ru-RU" sz="6200" dirty="0" err="1" smtClean="0">
                <a:solidFill>
                  <a:srgbClr val="002060"/>
                </a:solidFill>
                <a:latin typeface="Verdana" pitchFamily="34" charset="0"/>
                <a:ea typeface="Verdana" pitchFamily="34" charset="0"/>
              </a:rPr>
              <a:t>г.Бузлук</a:t>
            </a:r>
            <a:r>
              <a:rPr lang="ru-RU" sz="6200" dirty="0" smtClean="0">
                <a:solidFill>
                  <a:srgbClr val="002060"/>
                </a:solidFill>
                <a:latin typeface="Verdana" pitchFamily="34" charset="0"/>
                <a:ea typeface="Verdana" pitchFamily="34" charset="0"/>
              </a:rPr>
              <a:t>. В 1932 году переехал  в Ростовскую область, работал механизатором  при МТС </a:t>
            </a:r>
            <a:r>
              <a:rPr lang="ru-RU" sz="6200" dirty="0" err="1" smtClean="0">
                <a:solidFill>
                  <a:srgbClr val="002060"/>
                </a:solidFill>
                <a:latin typeface="Verdana" pitchFamily="34" charset="0"/>
                <a:ea typeface="Verdana" pitchFamily="34" charset="0"/>
              </a:rPr>
              <a:t>Носовской</a:t>
            </a:r>
            <a:r>
              <a:rPr lang="ru-RU" sz="6200" dirty="0" smtClean="0">
                <a:solidFill>
                  <a:srgbClr val="002060"/>
                </a:solidFill>
                <a:latin typeface="Verdana" pitchFamily="34" charset="0"/>
                <a:ea typeface="Verdana" pitchFamily="34" charset="0"/>
              </a:rPr>
              <a:t>  в качестве бригадира. В 1941 году  был призван в армию, где в это суровое время воевал  на Южном  фронте танкистом. В конце 1941 года  в результате  ожесточенных боев советскими  войскам пришлось отступать  и оставить  охраняемые рубежи. Иван Михайлович – участник боев  в Самбеке, где получил ранение. После госпиталя он все же остается  в рядах защитников Кавказа. За оборону Кавказа Иван Михайлович был награжден медалью «За отвагу». На  Южном фронте воевал до 1943 года, после чего по болезни  был демобилизован. В это время возвращается  в МТС и работает шофером, восстанавливая  разрушенное хозяйство. После окончания войны был награжден орденом Великой Отечественной войны</a:t>
            </a:r>
            <a:r>
              <a:rPr lang="ru-RU" sz="9600" dirty="0" smtClean="0">
                <a:solidFill>
                  <a:srgbClr val="002060"/>
                </a:solidFill>
              </a:rPr>
              <a:t>.</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12776"/>
            <a:ext cx="2640013"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600" b="1" dirty="0" err="1" smtClean="0">
                <a:solidFill>
                  <a:srgbClr val="C00000"/>
                </a:solidFill>
                <a:effectLst>
                  <a:outerShdw blurRad="38100" dist="38100" dir="2700000" algn="tl">
                    <a:srgbClr val="000000">
                      <a:alpha val="43137"/>
                    </a:srgbClr>
                  </a:outerShdw>
                </a:effectLst>
              </a:rPr>
              <a:t>Киянов</a:t>
            </a:r>
            <a:r>
              <a:rPr lang="ru-RU" sz="3600" b="1" dirty="0" smtClean="0">
                <a:solidFill>
                  <a:srgbClr val="C00000"/>
                </a:solidFill>
                <a:effectLst>
                  <a:outerShdw blurRad="38100" dist="38100" dir="2700000" algn="tl">
                    <a:srgbClr val="000000">
                      <a:alpha val="43137"/>
                    </a:srgbClr>
                  </a:outerShdw>
                </a:effectLst>
              </a:rPr>
              <a:t> Иван Сергеевич</a:t>
            </a:r>
            <a:endParaRPr lang="ru-RU" sz="3600"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251520" y="2000240"/>
            <a:ext cx="8535322" cy="4000527"/>
          </a:xfrm>
        </p:spPr>
        <p:txBody>
          <a:bodyPr>
            <a:normAutofit fontScale="32500" lnSpcReduction="20000"/>
          </a:bodyPr>
          <a:lstStyle/>
          <a:p>
            <a:pPr algn="just">
              <a:buNone/>
            </a:pPr>
            <a:r>
              <a:rPr lang="ru-RU" sz="6400" dirty="0" smtClean="0"/>
              <a:t> </a:t>
            </a:r>
            <a:r>
              <a:rPr lang="ru-RU" sz="7200" dirty="0" smtClean="0">
                <a:latin typeface="Verdana" pitchFamily="34" charset="0"/>
                <a:ea typeface="Verdana" pitchFamily="34" charset="0"/>
              </a:rPr>
              <a:t>   </a:t>
            </a:r>
            <a:r>
              <a:rPr lang="ru-RU" sz="7200" dirty="0" smtClean="0">
                <a:solidFill>
                  <a:srgbClr val="002060"/>
                </a:solidFill>
                <a:latin typeface="Verdana" pitchFamily="34" charset="0"/>
                <a:ea typeface="Verdana" pitchFamily="34" charset="0"/>
              </a:rPr>
              <a:t>Родился  в 1916 году в </a:t>
            </a:r>
            <a:r>
              <a:rPr lang="ru-RU" sz="7200" dirty="0" err="1" smtClean="0">
                <a:solidFill>
                  <a:srgbClr val="002060"/>
                </a:solidFill>
                <a:latin typeface="Verdana" pitchFamily="34" charset="0"/>
                <a:ea typeface="Verdana" pitchFamily="34" charset="0"/>
              </a:rPr>
              <a:t>Родионово</a:t>
            </a:r>
            <a:r>
              <a:rPr lang="ru-RU" sz="7200" dirty="0" smtClean="0">
                <a:solidFill>
                  <a:srgbClr val="002060"/>
                </a:solidFill>
                <a:latin typeface="Verdana" pitchFamily="34" charset="0"/>
                <a:ea typeface="Verdana" pitchFamily="34" charset="0"/>
              </a:rPr>
              <a:t> – </a:t>
            </a:r>
            <a:r>
              <a:rPr lang="ru-RU" sz="7200" dirty="0" err="1" smtClean="0">
                <a:solidFill>
                  <a:srgbClr val="002060"/>
                </a:solidFill>
                <a:latin typeface="Verdana" pitchFamily="34" charset="0"/>
                <a:ea typeface="Verdana" pitchFamily="34" charset="0"/>
              </a:rPr>
              <a:t>Несветаевском</a:t>
            </a:r>
            <a:r>
              <a:rPr lang="ru-RU" sz="7200" dirty="0" smtClean="0">
                <a:solidFill>
                  <a:srgbClr val="002060"/>
                </a:solidFill>
                <a:latin typeface="Verdana" pitchFamily="34" charset="0"/>
                <a:ea typeface="Verdana" pitchFamily="34" charset="0"/>
              </a:rPr>
              <a:t>  районе. В 1941 году был зачислен   в ряды Советской Армии. На войне был пулеметчиком . Был ранен осколком от снаряда. После  войны работал в селе </a:t>
            </a:r>
            <a:r>
              <a:rPr lang="ru-RU" sz="7200" dirty="0" err="1" smtClean="0">
                <a:solidFill>
                  <a:srgbClr val="002060"/>
                </a:solidFill>
                <a:latin typeface="Verdana" pitchFamily="34" charset="0"/>
                <a:ea typeface="Verdana" pitchFamily="34" charset="0"/>
              </a:rPr>
              <a:t>Большекрепенском</a:t>
            </a:r>
            <a:r>
              <a:rPr lang="ru-RU" sz="7200" dirty="0" smtClean="0">
                <a:solidFill>
                  <a:srgbClr val="002060"/>
                </a:solidFill>
                <a:latin typeface="Verdana" pitchFamily="34" charset="0"/>
                <a:ea typeface="Verdana" pitchFamily="34" charset="0"/>
              </a:rPr>
              <a:t>. Затем переехал   в село </a:t>
            </a:r>
          </a:p>
          <a:p>
            <a:pPr algn="just">
              <a:buNone/>
            </a:pPr>
            <a:r>
              <a:rPr lang="ru-RU" sz="7200" dirty="0" smtClean="0">
                <a:solidFill>
                  <a:srgbClr val="002060"/>
                </a:solidFill>
                <a:latin typeface="Verdana" pitchFamily="34" charset="0"/>
                <a:ea typeface="Verdana" pitchFamily="34" charset="0"/>
              </a:rPr>
              <a:t>     </a:t>
            </a:r>
            <a:r>
              <a:rPr lang="ru-RU" sz="7200" dirty="0" err="1" smtClean="0">
                <a:solidFill>
                  <a:srgbClr val="002060"/>
                </a:solidFill>
                <a:latin typeface="Verdana" pitchFamily="34" charset="0"/>
                <a:ea typeface="Verdana" pitchFamily="34" charset="0"/>
              </a:rPr>
              <a:t>Б-Неклиновка</a:t>
            </a:r>
            <a:r>
              <a:rPr lang="ru-RU" sz="7200" dirty="0" smtClean="0">
                <a:solidFill>
                  <a:srgbClr val="002060"/>
                </a:solidFill>
                <a:latin typeface="Verdana" pitchFamily="34" charset="0"/>
                <a:ea typeface="Verdana" pitchFamily="34" charset="0"/>
              </a:rPr>
              <a:t> и стал  председателем колхоза «Заречный».</a:t>
            </a:r>
          </a:p>
          <a:p>
            <a:pPr algn="just">
              <a:buNone/>
            </a:pPr>
            <a:r>
              <a:rPr lang="ru-RU" sz="7200" dirty="0" smtClean="0">
                <a:solidFill>
                  <a:srgbClr val="002060"/>
                </a:solidFill>
                <a:latin typeface="Verdana" pitchFamily="34" charset="0"/>
                <a:ea typeface="Verdana" pitchFamily="34" charset="0"/>
              </a:rPr>
              <a:t>     За время войны  дослужился  до лейтенанта. Имеет много медалей  и  три ордена. </a:t>
            </a:r>
          </a:p>
          <a:p>
            <a:pPr algn="just">
              <a:buNone/>
            </a:pPr>
            <a:endParaRPr lang="ru-RU" sz="7200" dirty="0" smtClean="0">
              <a:latin typeface="Verdana" pitchFamily="34" charset="0"/>
              <a:ea typeface="Verdana" pitchFamily="34" charset="0"/>
            </a:endParaRP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Коровин Василий Федорович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214546" y="1357298"/>
            <a:ext cx="6533918" cy="4714907"/>
          </a:xfrm>
        </p:spPr>
        <p:txBody>
          <a:bodyPr>
            <a:normAutofit fontScale="77500" lnSpcReduction="20000"/>
          </a:bodyPr>
          <a:lstStyle/>
          <a:p>
            <a:pPr algn="just">
              <a:buNone/>
            </a:pPr>
            <a:r>
              <a:rPr lang="ru-RU" sz="6400" dirty="0" smtClean="0"/>
              <a:t> </a:t>
            </a:r>
          </a:p>
          <a:p>
            <a:pPr marL="0" indent="0" algn="just">
              <a:buNone/>
            </a:pPr>
            <a:r>
              <a:rPr lang="ru-RU" dirty="0" smtClean="0">
                <a:solidFill>
                  <a:srgbClr val="002060"/>
                </a:solidFill>
                <a:latin typeface="Verdana" pitchFamily="34" charset="0"/>
                <a:ea typeface="Verdana" pitchFamily="34" charset="0"/>
              </a:rPr>
              <a:t>Родился 12 апреля 1913 года. В годы  Великой Отечественной войны воевал в составе войск МВД  8 полка  г. Тбилиси. За мужество  и отвагу был награжден  «Медалью  за оборону Кавказа», «За победу над Германией в Великую Отечественную войну 1941-1945гг.», а также юбилейными медалями. В годы войны  погиб родной брат Василия Федоровича – Николай Федорович</a:t>
            </a:r>
            <a:r>
              <a:rPr lang="ru-RU" dirty="0" smtClean="0">
                <a:solidFill>
                  <a:srgbClr val="002060"/>
                </a:solidFill>
              </a:rPr>
              <a:t>.</a:t>
            </a:r>
            <a:endParaRPr lang="ru-RU" dirty="0">
              <a:solidFill>
                <a:srgbClr val="002060"/>
              </a:solidFill>
            </a:endParaRPr>
          </a:p>
        </p:txBody>
      </p:sp>
      <p:pic>
        <p:nvPicPr>
          <p:cNvPr id="31746" name="Picture 2" descr="img124"/>
          <p:cNvPicPr>
            <a:picLocks noChangeAspect="1" noChangeArrowheads="1"/>
          </p:cNvPicPr>
          <p:nvPr/>
        </p:nvPicPr>
        <p:blipFill>
          <a:blip r:embed="rId4" cstate="print"/>
          <a:srcRect/>
          <a:stretch>
            <a:fillRect/>
          </a:stretch>
        </p:blipFill>
        <p:spPr bwMode="auto">
          <a:xfrm>
            <a:off x="323528" y="1988840"/>
            <a:ext cx="1863969" cy="2624403"/>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rmAutofit fontScale="90000"/>
          </a:bodyPr>
          <a:lstStyle/>
          <a:p>
            <a:pPr algn="just"/>
            <a:r>
              <a:rPr lang="ru-RU" dirty="0" smtClean="0"/>
              <a:t>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sz="3100" dirty="0">
              <a:solidFill>
                <a:srgbClr val="00206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714348" y="642918"/>
            <a:ext cx="7972452" cy="5483245"/>
          </a:xfrm>
        </p:spPr>
        <p:txBody>
          <a:bodyPr>
            <a:normAutofit/>
          </a:bodyPr>
          <a:lstStyle/>
          <a:p>
            <a:pPr marL="0" indent="0" algn="just">
              <a:buNone/>
            </a:pPr>
            <a:r>
              <a:rPr lang="ru-RU" sz="4600" dirty="0" smtClean="0">
                <a:solidFill>
                  <a:srgbClr val="002060"/>
                </a:solidFill>
              </a:rPr>
              <a:t/>
            </a:r>
            <a:br>
              <a:rPr lang="ru-RU" sz="4600" dirty="0" smtClean="0">
                <a:solidFill>
                  <a:srgbClr val="002060"/>
                </a:solidFill>
              </a:rPr>
            </a:br>
            <a:endParaRPr lang="ru-RU" sz="46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0638"/>
            <a:ext cx="9158196"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Rectangle 1"/>
          <p:cNvSpPr>
            <a:spLocks noChangeArrowheads="1"/>
          </p:cNvSpPr>
          <p:nvPr/>
        </p:nvSpPr>
        <p:spPr bwMode="auto">
          <a:xfrm>
            <a:off x="323528" y="-179533"/>
            <a:ext cx="8352928"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ru-RU" sz="2000" b="1" dirty="0" smtClean="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rgbClr val="002060"/>
              </a:solidFill>
              <a:effectLst/>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002060"/>
                </a:solidFill>
                <a:effectLst/>
                <a:latin typeface="Verdana" pitchFamily="34" charset="0"/>
                <a:ea typeface="Verdana" pitchFamily="34" charset="0"/>
              </a:rPr>
              <a:t>    В  воскресенье 22 июня в  12 часов дня Советское правительство известило по радио  советскому народу о вероломном нападении фашистской Германии на Советский Союз.</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002060"/>
                </a:solidFill>
                <a:effectLst/>
                <a:latin typeface="Verdana" pitchFamily="34" charset="0"/>
                <a:ea typeface="Verdana" pitchFamily="34" charset="0"/>
              </a:rPr>
              <a:t>     Мужчин призывного возраста сразу же забрали на фронт. Из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Б-Неклиновского</a:t>
            </a:r>
            <a:r>
              <a:rPr kumimoji="0" lang="ru-RU" sz="2000" i="0" u="none" strike="noStrike" cap="none" normalizeH="0" baseline="0" dirty="0" smtClean="0">
                <a:ln>
                  <a:noFill/>
                </a:ln>
                <a:solidFill>
                  <a:srgbClr val="002060"/>
                </a:solidFill>
                <a:effectLst/>
                <a:latin typeface="Verdana" pitchFamily="34" charset="0"/>
                <a:ea typeface="Verdana" pitchFamily="34" charset="0"/>
              </a:rPr>
              <a:t> сельского Совета  были призваны 349 человек . Всех мужчин с документами вызвали в совет. Почти  каждая семья провожали отцов, сыновей братьев. Уходили на фронт все мужчины от Беликовых и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Яценко</a:t>
            </a:r>
            <a:r>
              <a:rPr kumimoji="0" lang="ru-RU" sz="2000" i="0" u="none" strike="noStrike" cap="none" normalizeH="0" baseline="0" dirty="0" smtClean="0">
                <a:ln>
                  <a:noFill/>
                </a:ln>
                <a:solidFill>
                  <a:srgbClr val="002060"/>
                </a:solidFill>
                <a:effectLst/>
                <a:latin typeface="Verdana" pitchFamily="34" charset="0"/>
                <a:ea typeface="Verdana" pitchFamily="34" charset="0"/>
              </a:rPr>
              <a:t>, живших в начале села, до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Кислиц</a:t>
            </a:r>
            <a:r>
              <a:rPr kumimoji="0" lang="ru-RU" sz="2000" i="0" u="none" strike="noStrike" cap="none" normalizeH="0" baseline="0" dirty="0" smtClean="0">
                <a:ln>
                  <a:noFill/>
                </a:ln>
                <a:solidFill>
                  <a:srgbClr val="002060"/>
                </a:solidFill>
                <a:effectLst/>
                <a:latin typeface="Verdana" pitchFamily="34" charset="0"/>
                <a:ea typeface="Verdana" pitchFamily="34" charset="0"/>
              </a:rPr>
              <a:t> и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Кущевых</a:t>
            </a:r>
            <a:r>
              <a:rPr kumimoji="0" lang="ru-RU" sz="2000" i="0" u="none" strike="noStrike" cap="none" normalizeH="0" baseline="0" dirty="0" smtClean="0">
                <a:ln>
                  <a:noFill/>
                </a:ln>
                <a:solidFill>
                  <a:srgbClr val="002060"/>
                </a:solidFill>
                <a:effectLst/>
                <a:latin typeface="Verdana" pitchFamily="34" charset="0"/>
                <a:ea typeface="Verdana" pitchFamily="34" charset="0"/>
              </a:rPr>
              <a:t>, с другой стороны села, а также со всех степных хуторов того времени Палии,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Раскиты</a:t>
            </a:r>
            <a:r>
              <a:rPr kumimoji="0" lang="ru-RU" sz="2000" i="0" u="none" strike="noStrike" cap="none" normalizeH="0" baseline="0" dirty="0" smtClean="0">
                <a:ln>
                  <a:noFill/>
                </a:ln>
                <a:solidFill>
                  <a:srgbClr val="002060"/>
                </a:solidFill>
                <a:effectLst/>
                <a:latin typeface="Verdana" pitchFamily="34" charset="0"/>
                <a:ea typeface="Verdana" pitchFamily="34" charset="0"/>
              </a:rPr>
              <a:t>,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Кислицкий</a:t>
            </a:r>
            <a:r>
              <a:rPr kumimoji="0" lang="ru-RU" sz="2000" i="0" u="none" strike="noStrike" cap="none" normalizeH="0" baseline="0" dirty="0" smtClean="0">
                <a:ln>
                  <a:noFill/>
                </a:ln>
                <a:solidFill>
                  <a:srgbClr val="002060"/>
                </a:solidFill>
                <a:effectLst/>
                <a:latin typeface="Verdana" pitchFamily="34" charset="0"/>
                <a:ea typeface="Verdana" pitchFamily="34" charset="0"/>
              </a:rPr>
              <a:t>, Красный,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А-Власовка</a:t>
            </a:r>
            <a:r>
              <a:rPr kumimoji="0" lang="ru-RU" sz="2000" i="0" u="none" strike="noStrike" cap="none" normalizeH="0" baseline="0" dirty="0" smtClean="0">
                <a:ln>
                  <a:noFill/>
                </a:ln>
                <a:solidFill>
                  <a:srgbClr val="002060"/>
                </a:solidFill>
                <a:effectLst/>
                <a:latin typeface="Verdana" pitchFamily="34" charset="0"/>
                <a:ea typeface="Verdana" pitchFamily="34" charset="0"/>
              </a:rPr>
              <a:t>,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Фидоривка</a:t>
            </a:r>
            <a:r>
              <a:rPr kumimoji="0" lang="ru-RU" sz="2000" i="0" u="none" strike="noStrike" cap="none" normalizeH="0" baseline="0" dirty="0" smtClean="0">
                <a:ln>
                  <a:noFill/>
                </a:ln>
                <a:solidFill>
                  <a:srgbClr val="002060"/>
                </a:solidFill>
                <a:effectLst/>
                <a:latin typeface="Verdana" pitchFamily="34" charset="0"/>
                <a:ea typeface="Verdana" pitchFamily="34" charset="0"/>
              </a:rPr>
              <a:t>,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Павливка</a:t>
            </a:r>
            <a:r>
              <a:rPr kumimoji="0" lang="ru-RU" sz="2000" i="0" u="none" strike="noStrike" cap="none" normalizeH="0" baseline="0" dirty="0" smtClean="0">
                <a:ln>
                  <a:noFill/>
                </a:ln>
                <a:solidFill>
                  <a:srgbClr val="002060"/>
                </a:solidFill>
                <a:effectLst/>
                <a:latin typeface="Verdana" pitchFamily="34" charset="0"/>
                <a:ea typeface="Verdana" pitchFamily="34" charset="0"/>
              </a:rPr>
              <a:t>.  Уходили, толком не успев попрощаться  со своими родными в чем были так и уходили на фронт. Кто ближе жил так хоть что-то с собой успели взять.  </a:t>
            </a:r>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28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Кравцов Николай Владимирович</a:t>
            </a:r>
            <a:endParaRPr lang="ru-RU" sz="28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539552" y="1285860"/>
            <a:ext cx="8136904" cy="4714907"/>
          </a:xfrm>
        </p:spPr>
        <p:txBody>
          <a:bodyPr>
            <a:normAutofit fontScale="40000" lnSpcReduction="20000"/>
          </a:bodyPr>
          <a:lstStyle/>
          <a:p>
            <a:pPr algn="just">
              <a:buNone/>
            </a:pPr>
            <a:r>
              <a:rPr lang="ru-RU" sz="6400" dirty="0" smtClean="0"/>
              <a:t> </a:t>
            </a:r>
          </a:p>
          <a:p>
            <a:pPr algn="just">
              <a:buNone/>
            </a:pPr>
            <a:endParaRPr lang="ru-RU" sz="6400" dirty="0">
              <a:solidFill>
                <a:srgbClr val="002060"/>
              </a:solidFill>
              <a:latin typeface="Verdana" pitchFamily="34" charset="0"/>
              <a:ea typeface="Verdana" pitchFamily="34" charset="0"/>
            </a:endParaRPr>
          </a:p>
          <a:p>
            <a:pPr algn="just">
              <a:buNone/>
            </a:pPr>
            <a:r>
              <a:rPr lang="ru-RU" sz="6400" dirty="0" smtClean="0">
                <a:solidFill>
                  <a:srgbClr val="002060"/>
                </a:solidFill>
                <a:latin typeface="Verdana" pitchFamily="34" charset="0"/>
                <a:ea typeface="Verdana" pitchFamily="34" charset="0"/>
              </a:rPr>
              <a:t>   </a:t>
            </a:r>
            <a:r>
              <a:rPr lang="ru-RU" sz="6000" dirty="0" smtClean="0">
                <a:solidFill>
                  <a:srgbClr val="002060"/>
                </a:solidFill>
                <a:latin typeface="Verdana" pitchFamily="34" charset="0"/>
                <a:ea typeface="Verdana" pitchFamily="34" charset="0"/>
              </a:rPr>
              <a:t>Родился в 1926 году. Во время начала войны было 18 лет. В 1943 году забрали в армию, прослужил до мая 1951 года. После призыва в армию попал в г. Новочеркасск, в запасной батальон. Оттуда на фронт в 72 краснознаменную механизированную бригаду, телефонистом, оттуда на украинский фронт. Дошел до г. Будапешта, ранило в руку и ногу. Победу встретил там же. Воевал с Японией на </a:t>
            </a:r>
            <a:r>
              <a:rPr lang="ru-RU" sz="6000" dirty="0" err="1" smtClean="0">
                <a:solidFill>
                  <a:srgbClr val="002060"/>
                </a:solidFill>
                <a:latin typeface="Verdana" pitchFamily="34" charset="0"/>
                <a:ea typeface="Verdana" pitchFamily="34" charset="0"/>
              </a:rPr>
              <a:t>Манжурских</a:t>
            </a:r>
            <a:r>
              <a:rPr lang="ru-RU" sz="6000" dirty="0" smtClean="0">
                <a:solidFill>
                  <a:srgbClr val="002060"/>
                </a:solidFill>
                <a:latin typeface="Verdana" pitchFamily="34" charset="0"/>
                <a:ea typeface="Verdana" pitchFamily="34" charset="0"/>
              </a:rPr>
              <a:t> сопках сапером, получил ранение в ногу. Имеет награды: медаль «За отвагу», «За взятие Будапешта».</a:t>
            </a:r>
          </a:p>
          <a:p>
            <a:pPr algn="just">
              <a:buNone/>
            </a:pPr>
            <a:endParaRPr lang="ru-RU" sz="6400" dirty="0" smtClean="0">
              <a:latin typeface="Verdana" pitchFamily="34" charset="0"/>
              <a:ea typeface="Verdana" pitchFamily="34" charset="0"/>
            </a:endParaRP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Кривошапко</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Василий Ильич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467544" y="1285860"/>
            <a:ext cx="8208912" cy="4714907"/>
          </a:xfrm>
        </p:spPr>
        <p:txBody>
          <a:bodyPr>
            <a:normAutofit/>
          </a:bodyPr>
          <a:lstStyle/>
          <a:p>
            <a:pPr algn="just">
              <a:buNone/>
            </a:pPr>
            <a:r>
              <a:rPr lang="ru-RU" sz="6400" dirty="0" smtClean="0"/>
              <a:t> </a:t>
            </a:r>
            <a:r>
              <a:rPr lang="ru-RU" sz="2800" dirty="0" smtClean="0">
                <a:solidFill>
                  <a:srgbClr val="002060"/>
                </a:solidFill>
                <a:latin typeface="Verdana" pitchFamily="34" charset="0"/>
                <a:ea typeface="Verdana" pitchFamily="34" charset="0"/>
              </a:rPr>
              <a:t>Родился в 1921 году в хуторе Благодать </a:t>
            </a:r>
            <a:r>
              <a:rPr lang="ru-RU" sz="2800" dirty="0" err="1" smtClean="0">
                <a:solidFill>
                  <a:srgbClr val="002060"/>
                </a:solidFill>
                <a:latin typeface="Verdana" pitchFamily="34" charset="0"/>
                <a:ea typeface="Verdana" pitchFamily="34" charset="0"/>
              </a:rPr>
              <a:t>Неклиновского</a:t>
            </a:r>
            <a:r>
              <a:rPr lang="ru-RU" sz="2800" dirty="0" smtClean="0">
                <a:solidFill>
                  <a:srgbClr val="002060"/>
                </a:solidFill>
                <a:latin typeface="Verdana" pitchFamily="34" charset="0"/>
                <a:ea typeface="Verdana" pitchFamily="34" charset="0"/>
              </a:rPr>
              <a:t> района. Служил : Крым, Румыния, Венгрия, Австрия, Чехословакия. Победу встретил в Праге. Награжден Орденом Отечественной войны, медалями «За отвагу», « За взятие Вены».</a:t>
            </a:r>
          </a:p>
          <a:p>
            <a:pPr algn="just">
              <a:buNone/>
            </a:pPr>
            <a:endParaRPr lang="ru-RU" sz="6400" dirty="0" smtClean="0"/>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Кущев</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Николай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302819" y="1268760"/>
            <a:ext cx="5229621" cy="4732007"/>
          </a:xfrm>
        </p:spPr>
        <p:txBody>
          <a:bodyPr>
            <a:normAutofit fontScale="77500" lnSpcReduction="20000"/>
          </a:bodyPr>
          <a:lstStyle/>
          <a:p>
            <a:pPr algn="just">
              <a:buNone/>
            </a:pPr>
            <a:r>
              <a:rPr lang="ru-RU" dirty="0" smtClean="0"/>
              <a:t>   </a:t>
            </a:r>
            <a:r>
              <a:rPr lang="ru-RU" dirty="0" smtClean="0">
                <a:solidFill>
                  <a:srgbClr val="002060"/>
                </a:solidFill>
                <a:latin typeface="Verdana" pitchFamily="34" charset="0"/>
                <a:ea typeface="Verdana" pitchFamily="34" charset="0"/>
              </a:rPr>
              <a:t>Родился в 1921году.  Война началась  и длилась  в г. Мариуполе. Воевал  на «Украинском, Белорусском фронтах».  Имел два ранения – одно осколочное, другое  пулевое  и в обе ноги. Два раза попадал в плен, чудом  остался  жив, но удалось бежать. Награжден: Орденом Красной звезды, медалью «За взятие города Керчь», юбилейные медали.</a:t>
            </a:r>
          </a:p>
          <a:p>
            <a:pPr algn="just">
              <a:buNone/>
            </a:pPr>
            <a:endParaRPr lang="ru-RU"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623233"/>
            <a:ext cx="283527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Кучеренко Иван Федорович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11760" y="1484784"/>
            <a:ext cx="3844913" cy="480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605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 y="0"/>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Курдин</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Николай Петрович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23528" y="1285860"/>
            <a:ext cx="8280920" cy="4714907"/>
          </a:xfrm>
        </p:spPr>
        <p:txBody>
          <a:bodyPr>
            <a:normAutofit fontScale="25000" lnSpcReduction="20000"/>
          </a:bodyPr>
          <a:lstStyle/>
          <a:p>
            <a:pPr algn="just">
              <a:buNone/>
            </a:pPr>
            <a:r>
              <a:rPr lang="ru-RU" dirty="0" smtClean="0"/>
              <a:t>   </a:t>
            </a:r>
          </a:p>
          <a:p>
            <a:pPr algn="just">
              <a:buNone/>
            </a:pPr>
            <a:r>
              <a:rPr lang="ru-RU" sz="4200" dirty="0" smtClean="0">
                <a:latin typeface="Verdana" pitchFamily="34" charset="0"/>
                <a:ea typeface="Verdana" pitchFamily="34" charset="0"/>
              </a:rPr>
              <a:t>     </a:t>
            </a:r>
            <a:r>
              <a:rPr lang="ru-RU" sz="8000" dirty="0" smtClean="0">
                <a:solidFill>
                  <a:srgbClr val="002060"/>
                </a:solidFill>
                <a:latin typeface="Verdana" pitchFamily="34" charset="0"/>
                <a:ea typeface="Verdana" pitchFamily="34" charset="0"/>
              </a:rPr>
              <a:t>Родился  в Брянской области  в 1925 году.  В Ростовской области  живет с 1933 года . Восемнадцатилетним мальчиком , в 1943 году принял первый бой  под Мелитополем. Был дан приказ взять  « языка».В разведку Николай Петрович  идет вместе  со своим  односельчанином  </a:t>
            </a:r>
            <a:r>
              <a:rPr lang="ru-RU" sz="8000" dirty="0" err="1" smtClean="0">
                <a:solidFill>
                  <a:srgbClr val="002060"/>
                </a:solidFill>
                <a:latin typeface="Verdana" pitchFamily="34" charset="0"/>
                <a:ea typeface="Verdana" pitchFamily="34" charset="0"/>
              </a:rPr>
              <a:t>Бутенко</a:t>
            </a:r>
            <a:r>
              <a:rPr lang="ru-RU" sz="8000" dirty="0" smtClean="0">
                <a:solidFill>
                  <a:srgbClr val="002060"/>
                </a:solidFill>
                <a:latin typeface="Verdana" pitchFamily="34" charset="0"/>
                <a:ea typeface="Verdana" pitchFamily="34" charset="0"/>
              </a:rPr>
              <a:t>  Ильей Федоровичем. «Языка» взяли, но в это время его настигла вражеская  пуля. Получил ранения  в ногу. Срочно в госпиталь. Сначала   Новочеркасск, через 10 дней – Ереван, где и пролежал 6 месяцев.  Начало 1944 года. Война  продолжалась, несмотря на ранение, Николай Петрович рвался на передовую. Только в конце 1944 года награда нашла  своего обладателя. Медаль «За отвагу»  была  вручена ему за сражение под Мелитополем. После госпиталя Николай Петрович был направлен в Новороссийск  на корабль «Юпитер» в качестве  пулеметчика. До 1948 года проходил  службу  на корабле.  В 1948 году возвращается   в родной колхоз  «20-я годовщина октября» работал трактористом.</a:t>
            </a:r>
          </a:p>
          <a:p>
            <a:pPr algn="just">
              <a:buNone/>
            </a:pPr>
            <a:endParaRPr lang="ru-RU" sz="8000" dirty="0">
              <a:latin typeface="Verdana" pitchFamily="34" charset="0"/>
              <a:ea typeface="Verdana" pitchFamily="34" charset="0"/>
            </a:endParaRP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Кислица Михаил Васильевич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428992" y="2357430"/>
            <a:ext cx="5715008" cy="3643337"/>
          </a:xfrm>
        </p:spPr>
        <p:txBody>
          <a:bodyPr>
            <a:normAutofit/>
          </a:bodyPr>
          <a:lstStyle/>
          <a:p>
            <a:pPr algn="just">
              <a:buNone/>
            </a:pPr>
            <a:r>
              <a:rPr lang="ru-RU" dirty="0" smtClean="0"/>
              <a:t>   </a:t>
            </a:r>
            <a:r>
              <a:rPr lang="ru-RU" sz="3600" dirty="0" smtClean="0">
                <a:solidFill>
                  <a:srgbClr val="002060"/>
                </a:solidFill>
              </a:rPr>
              <a:t>погиб в начале войны</a:t>
            </a:r>
          </a:p>
          <a:p>
            <a:pPr marL="0" indent="0">
              <a:buNone/>
            </a:pPr>
            <a:endParaRPr lang="ru-RU" dirty="0"/>
          </a:p>
        </p:txBody>
      </p:sp>
      <p:pic>
        <p:nvPicPr>
          <p:cNvPr id="2052" name="Picture 4" descr="22"/>
          <p:cNvPicPr>
            <a:picLocks noChangeAspect="1" noChangeArrowheads="1"/>
          </p:cNvPicPr>
          <p:nvPr/>
        </p:nvPicPr>
        <p:blipFill>
          <a:blip r:embed="rId4" cstate="print"/>
          <a:srcRect/>
          <a:stretch>
            <a:fillRect/>
          </a:stretch>
        </p:blipFill>
        <p:spPr bwMode="auto">
          <a:xfrm>
            <a:off x="714348" y="1643050"/>
            <a:ext cx="2705524" cy="3714776"/>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57097"/>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Кислицкий</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Василий Сергеевич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428992" y="2357430"/>
            <a:ext cx="5715008" cy="3643337"/>
          </a:xfrm>
        </p:spPr>
        <p:txBody>
          <a:bodyPr>
            <a:normAutofit/>
          </a:bodyPr>
          <a:lstStyle/>
          <a:p>
            <a:pPr algn="just">
              <a:buNone/>
            </a:pPr>
            <a:r>
              <a:rPr lang="ru-RU" dirty="0" smtClean="0"/>
              <a:t>   </a:t>
            </a:r>
            <a:endParaRPr lang="ru-RU" sz="3600" dirty="0" smtClean="0">
              <a:solidFill>
                <a:srgbClr val="002060"/>
              </a:solidFill>
            </a:endParaRPr>
          </a:p>
          <a:p>
            <a:pPr marL="0" indent="0">
              <a:buNone/>
            </a:pPr>
            <a:endParaRPr lang="ru-RU"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276" y="1340768"/>
            <a:ext cx="367240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0547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Лапенко</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Михаил Петрович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987824" y="1714488"/>
            <a:ext cx="5760640" cy="4286279"/>
          </a:xfrm>
        </p:spPr>
        <p:txBody>
          <a:bodyPr>
            <a:normAutofit lnSpcReduction="10000"/>
          </a:bodyPr>
          <a:lstStyle/>
          <a:p>
            <a:pPr algn="just">
              <a:buNone/>
            </a:pPr>
            <a:r>
              <a:rPr lang="ru-RU" dirty="0" smtClean="0"/>
              <a:t>   </a:t>
            </a:r>
            <a:endParaRPr lang="ru-RU" sz="3600" dirty="0" smtClean="0"/>
          </a:p>
          <a:p>
            <a:pPr marL="0" indent="0" algn="just">
              <a:buNone/>
            </a:pPr>
            <a:r>
              <a:rPr lang="ru-RU" dirty="0" smtClean="0">
                <a:solidFill>
                  <a:srgbClr val="002060"/>
                </a:solidFill>
              </a:rPr>
              <a:t>Служил пограничником в Прибалтике. Там его и застала война. Защищал Ленинград. Был ранен. После госпиталя опять воевал. Освобождал от фашистов Польшу и Чехословакию. Домой пришел в 1946 год</a:t>
            </a:r>
            <a:r>
              <a:rPr lang="ru-RU" dirty="0" smtClean="0">
                <a:solidFill>
                  <a:schemeClr val="tx2">
                    <a:lumMod val="75000"/>
                  </a:schemeClr>
                </a:solidFill>
              </a:rPr>
              <a:t>у.</a:t>
            </a:r>
          </a:p>
          <a:p>
            <a:pPr marL="0" indent="0">
              <a:buNone/>
            </a:pPr>
            <a:endParaRPr lang="ru-RU" dirty="0"/>
          </a:p>
        </p:txBody>
      </p:sp>
      <p:pic>
        <p:nvPicPr>
          <p:cNvPr id="4098" name="Picture 2" descr="img009"/>
          <p:cNvPicPr>
            <a:picLocks noChangeAspect="1" noChangeArrowheads="1"/>
          </p:cNvPicPr>
          <p:nvPr/>
        </p:nvPicPr>
        <p:blipFill>
          <a:blip r:embed="rId4" cstate="print"/>
          <a:srcRect/>
          <a:stretch>
            <a:fillRect/>
          </a:stretch>
        </p:blipFill>
        <p:spPr bwMode="auto">
          <a:xfrm>
            <a:off x="611560" y="2113950"/>
            <a:ext cx="2270056" cy="2786082"/>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Лозовой Алексей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987824" y="1714488"/>
            <a:ext cx="5760640" cy="4286279"/>
          </a:xfrm>
        </p:spPr>
        <p:txBody>
          <a:bodyPr>
            <a:normAutofit/>
          </a:bodyPr>
          <a:lstStyle/>
          <a:p>
            <a:pPr algn="just">
              <a:buNone/>
            </a:pPr>
            <a:r>
              <a:rPr lang="ru-RU" dirty="0" smtClean="0"/>
              <a:t>   </a:t>
            </a:r>
            <a:endParaRPr lang="ru-RU" sz="3600" dirty="0" smtClean="0"/>
          </a:p>
          <a:p>
            <a:pPr marL="0" indent="0" algn="just">
              <a:buNone/>
            </a:pPr>
            <a:endParaRPr lang="ru-RU"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340768"/>
            <a:ext cx="3820889" cy="478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653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Любарцев</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Семен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131840" y="1714488"/>
            <a:ext cx="5616624" cy="4286279"/>
          </a:xfrm>
        </p:spPr>
        <p:txBody>
          <a:bodyPr>
            <a:normAutofit fontScale="77500" lnSpcReduction="20000"/>
          </a:bodyPr>
          <a:lstStyle/>
          <a:p>
            <a:pPr algn="just">
              <a:buNone/>
            </a:pPr>
            <a:r>
              <a:rPr lang="ru-RU" dirty="0" smtClean="0"/>
              <a:t>   </a:t>
            </a:r>
            <a:endParaRPr lang="ru-RU" sz="3600" dirty="0" smtClean="0"/>
          </a:p>
          <a:p>
            <a:pPr marL="0" indent="0" algn="just">
              <a:buNone/>
            </a:pPr>
            <a:r>
              <a:rPr lang="ru-RU" sz="3100" dirty="0" smtClean="0">
                <a:solidFill>
                  <a:srgbClr val="002060"/>
                </a:solidFill>
                <a:latin typeface="Verdana" pitchFamily="34" charset="0"/>
                <a:ea typeface="Verdana" pitchFamily="34" charset="0"/>
              </a:rPr>
              <a:t>Семен Иванович в 1943 году был призван на фронт полевым военкоматом. Принимал участие   во 2 Белорусском фронте, в 63 саперном батальоне был минером, строил понтонные мосты,  разминировал поля в Норвегии,  Польше, окончил войну в Восточной Прибалтике. Награжден медалью «За Победу над Германией».</a:t>
            </a:r>
            <a:endParaRPr lang="ru-RU" sz="3100" dirty="0">
              <a:solidFill>
                <a:srgbClr val="002060"/>
              </a:solidFill>
              <a:latin typeface="Verdana" pitchFamily="34" charset="0"/>
              <a:ea typeface="Verdana" pitchFamily="34" charset="0"/>
            </a:endParaRPr>
          </a:p>
        </p:txBody>
      </p:sp>
      <p:pic>
        <p:nvPicPr>
          <p:cNvPr id="5122" name="Picture 2" descr="Б-Н Люборцев"/>
          <p:cNvPicPr>
            <a:picLocks noChangeAspect="1" noChangeArrowheads="1"/>
          </p:cNvPicPr>
          <p:nvPr/>
        </p:nvPicPr>
        <p:blipFill>
          <a:blip r:embed="rId4" cstate="print"/>
          <a:srcRect/>
          <a:stretch>
            <a:fillRect/>
          </a:stretch>
        </p:blipFill>
        <p:spPr bwMode="auto">
          <a:xfrm>
            <a:off x="571472" y="1500174"/>
            <a:ext cx="2416352" cy="4200528"/>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rmAutofit fontScale="90000"/>
          </a:bodyPr>
          <a:lstStyle/>
          <a:p>
            <a:pPr algn="just"/>
            <a:r>
              <a:rPr lang="ru-RU" dirty="0" smtClean="0"/>
              <a:t>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sz="3100" dirty="0">
              <a:solidFill>
                <a:srgbClr val="00206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714348" y="642918"/>
            <a:ext cx="7972452" cy="5483245"/>
          </a:xfrm>
        </p:spPr>
        <p:txBody>
          <a:bodyPr>
            <a:normAutofit/>
          </a:bodyPr>
          <a:lstStyle/>
          <a:p>
            <a:pPr marL="0" indent="0" algn="just">
              <a:buNone/>
            </a:pPr>
            <a:r>
              <a:rPr lang="ru-RU" sz="4600" dirty="0" smtClean="0">
                <a:solidFill>
                  <a:srgbClr val="002060"/>
                </a:solidFill>
              </a:rPr>
              <a:t/>
            </a:r>
            <a:br>
              <a:rPr lang="ru-RU" sz="4600" dirty="0" smtClean="0">
                <a:solidFill>
                  <a:srgbClr val="002060"/>
                </a:solidFill>
              </a:rPr>
            </a:br>
            <a:endParaRPr lang="ru-RU" sz="4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Rectangle 1"/>
          <p:cNvSpPr>
            <a:spLocks noChangeArrowheads="1"/>
          </p:cNvSpPr>
          <p:nvPr/>
        </p:nvSpPr>
        <p:spPr bwMode="auto">
          <a:xfrm>
            <a:off x="575556" y="713017"/>
            <a:ext cx="7992888"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ru-RU" sz="2400" b="1" dirty="0" smtClean="0">
              <a:solidFill>
                <a:srgbClr val="002060"/>
              </a:solidFill>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002060"/>
                </a:solidFill>
                <a:effectLst/>
                <a:latin typeface="Verdana" pitchFamily="34" charset="0"/>
                <a:ea typeface="Verdana" pitchFamily="34" charset="0"/>
              </a:rPr>
              <a:t>Почти каждая семья провожала отцов, сыновей, братьев. У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Алейниковых</a:t>
            </a:r>
            <a:r>
              <a:rPr kumimoji="0" lang="ru-RU" sz="2000" i="0" u="none" strike="noStrike" cap="none" normalizeH="0" baseline="0" dirty="0" smtClean="0">
                <a:ln>
                  <a:noFill/>
                </a:ln>
                <a:solidFill>
                  <a:srgbClr val="002060"/>
                </a:solidFill>
                <a:effectLst/>
                <a:latin typeface="Verdana" pitchFamily="34" charset="0"/>
                <a:ea typeface="Verdana" pitchFamily="34" charset="0"/>
              </a:rPr>
              <a:t> сразу ушли три сына – Алексей, Иван, Вадим.  У </a:t>
            </a:r>
            <a:r>
              <a:rPr kumimoji="0" lang="ru-RU" sz="2000" i="0" u="none" strike="noStrike" cap="none" normalizeH="0" baseline="0" dirty="0" err="1" smtClean="0">
                <a:ln>
                  <a:noFill/>
                </a:ln>
                <a:solidFill>
                  <a:srgbClr val="002060"/>
                </a:solidFill>
                <a:effectLst/>
                <a:latin typeface="Verdana" pitchFamily="34" charset="0"/>
                <a:ea typeface="Verdana" pitchFamily="34" charset="0"/>
              </a:rPr>
              <a:t>Кислиц</a:t>
            </a:r>
            <a:r>
              <a:rPr kumimoji="0" lang="ru-RU" sz="2000" i="0" u="none" strike="noStrike" cap="none" normalizeH="0" baseline="0" dirty="0" smtClean="0">
                <a:ln>
                  <a:noFill/>
                </a:ln>
                <a:solidFill>
                  <a:srgbClr val="002060"/>
                </a:solidFill>
                <a:effectLst/>
                <a:latin typeface="Verdana" pitchFamily="34" charset="0"/>
                <a:ea typeface="Verdana" pitchFamily="34" charset="0"/>
              </a:rPr>
              <a:t>  3 - Василий, Егор, Михаил. Три брата Панюшкиных  - Петр, Никита, Василий. У Марфы Федоровны  Костиной четыре сына - Семен, Федор, Михаил и Владимир.  И вот пошли похоронки. Похоронок было больше, чем писем: Лозовой Ольге, Антоновой Вере, Бондаренко Ефросинье, Быстрой Екатерине…  </a:t>
            </a:r>
          </a:p>
          <a:p>
            <a:pPr marL="0" marR="0" lvl="0" indent="0" algn="just" defTabSz="914400" rtl="0" eaLnBrk="1" fontAlgn="base" latinLnBrk="0" hangingPunct="1">
              <a:lnSpc>
                <a:spcPct val="100000"/>
              </a:lnSpc>
              <a:spcBef>
                <a:spcPct val="0"/>
              </a:spcBef>
              <a:spcAft>
                <a:spcPct val="0"/>
              </a:spcAft>
              <a:buClrTx/>
              <a:buSzTx/>
              <a:buFontTx/>
              <a:buNone/>
              <a:tabLst/>
            </a:pPr>
            <a:r>
              <a:rPr lang="ru-RU" sz="2000" dirty="0" smtClean="0">
                <a:solidFill>
                  <a:srgbClr val="002060"/>
                </a:solidFill>
                <a:latin typeface="Verdana" pitchFamily="34" charset="0"/>
                <a:ea typeface="Verdana" pitchFamily="34" charset="0"/>
              </a:rPr>
              <a:t>    174 наших земляков не вернулось с фронта. 18 жителей были расстреляны фашистами в Петрушиной балке.</a:t>
            </a:r>
            <a:endParaRPr kumimoji="0" lang="ru-RU" sz="2000" i="0" u="none" strike="noStrike" cap="none" normalizeH="0" baseline="0" dirty="0" smtClean="0">
              <a:ln>
                <a:noFill/>
              </a:ln>
              <a:solidFill>
                <a:srgbClr val="002060"/>
              </a:solidFill>
              <a:effectLst/>
              <a:latin typeface="Verdana" pitchFamily="34" charset="0"/>
              <a:ea typeface="Verdana" pitchFamily="34" charset="0"/>
            </a:endParaRPr>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28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Мельникова Галина Семеновна</a:t>
            </a:r>
            <a:endParaRPr lang="ru-RU" sz="28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4067944" y="2357430"/>
            <a:ext cx="4536504" cy="3643337"/>
          </a:xfrm>
        </p:spPr>
        <p:txBody>
          <a:bodyPr>
            <a:normAutofit/>
          </a:bodyPr>
          <a:lstStyle/>
          <a:p>
            <a:pPr marL="0" indent="0">
              <a:buNone/>
            </a:pPr>
            <a:r>
              <a:rPr lang="ru-RU" dirty="0" smtClean="0">
                <a:solidFill>
                  <a:srgbClr val="002060"/>
                </a:solidFill>
              </a:rPr>
              <a:t>В госпитале с бойцами в г.Таганроге 1941 год</a:t>
            </a:r>
            <a:r>
              <a:rPr lang="ru-RU" dirty="0" smtClean="0"/>
              <a:t>.</a:t>
            </a:r>
            <a:endParaRPr lang="ru-RU" dirty="0"/>
          </a:p>
        </p:txBody>
      </p:sp>
      <p:pic>
        <p:nvPicPr>
          <p:cNvPr id="3074" name="Picture 2" descr="img078"/>
          <p:cNvPicPr>
            <a:picLocks noChangeAspect="1" noChangeArrowheads="1"/>
          </p:cNvPicPr>
          <p:nvPr/>
        </p:nvPicPr>
        <p:blipFill>
          <a:blip r:embed="rId4" cstate="print"/>
          <a:srcRect/>
          <a:stretch>
            <a:fillRect/>
          </a:stretch>
        </p:blipFill>
        <p:spPr bwMode="auto">
          <a:xfrm>
            <a:off x="571473" y="1357298"/>
            <a:ext cx="3280447" cy="4572032"/>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755576" y="332656"/>
            <a:ext cx="7931224" cy="720080"/>
          </a:xfrm>
        </p:spPr>
        <p:txBody>
          <a:bodyPr>
            <a:noAutofit/>
          </a:bodyPr>
          <a:lstStyle/>
          <a:p>
            <a:r>
              <a:rPr lang="ru-RU" sz="28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Мельников Александр  Кузьмич</a:t>
            </a:r>
            <a:endParaRPr lang="ru-RU" sz="28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107504" y="692696"/>
            <a:ext cx="8784976" cy="5593824"/>
          </a:xfrm>
        </p:spPr>
        <p:txBody>
          <a:bodyPr>
            <a:normAutofit fontScale="25000" lnSpcReduction="20000"/>
          </a:bodyPr>
          <a:lstStyle/>
          <a:p>
            <a:pPr algn="just">
              <a:buNone/>
            </a:pPr>
            <a:r>
              <a:rPr lang="ru-RU" sz="6200" dirty="0" smtClean="0">
                <a:solidFill>
                  <a:srgbClr val="002060"/>
                </a:solidFill>
              </a:rPr>
              <a:t>      </a:t>
            </a:r>
          </a:p>
          <a:p>
            <a:pPr algn="just">
              <a:buNone/>
            </a:pPr>
            <a:r>
              <a:rPr lang="ru-RU" sz="6200" dirty="0">
                <a:solidFill>
                  <a:srgbClr val="002060"/>
                </a:solidFill>
                <a:latin typeface="Verdana" pitchFamily="34" charset="0"/>
                <a:ea typeface="Verdana" pitchFamily="34" charset="0"/>
              </a:rPr>
              <a:t> </a:t>
            </a:r>
            <a:r>
              <a:rPr lang="ru-RU" sz="6200" dirty="0" smtClean="0">
                <a:solidFill>
                  <a:srgbClr val="002060"/>
                </a:solidFill>
                <a:latin typeface="Verdana" pitchFamily="34" charset="0"/>
                <a:ea typeface="Verdana" pitchFamily="34" charset="0"/>
              </a:rPr>
              <a:t>   </a:t>
            </a:r>
            <a:r>
              <a:rPr lang="ru-RU" sz="6400" dirty="0" smtClean="0">
                <a:solidFill>
                  <a:srgbClr val="002060"/>
                </a:solidFill>
                <a:latin typeface="Verdana" pitchFamily="34" charset="0"/>
                <a:ea typeface="Verdana" pitchFamily="34" charset="0"/>
              </a:rPr>
              <a:t>Родился в1923 году в деревне Родионовка Могилевской области. 12 июля 1941 года- мобилизация.  В г. Усмань, где распределили в саперное подразделение. В феврале 1942 года попал на </a:t>
            </a:r>
            <a:r>
              <a:rPr lang="ru-RU" sz="6400" dirty="0" err="1" smtClean="0">
                <a:solidFill>
                  <a:srgbClr val="002060"/>
                </a:solidFill>
                <a:latin typeface="Verdana" pitchFamily="34" charset="0"/>
                <a:ea typeface="Verdana" pitchFamily="34" charset="0"/>
              </a:rPr>
              <a:t>Волховский</a:t>
            </a:r>
            <a:r>
              <a:rPr lang="ru-RU" sz="6400" dirty="0" smtClean="0">
                <a:solidFill>
                  <a:srgbClr val="002060"/>
                </a:solidFill>
                <a:latin typeface="Verdana" pitchFamily="34" charset="0"/>
                <a:ea typeface="Verdana" pitchFamily="34" charset="0"/>
              </a:rPr>
              <a:t> фронт под Ленинградом. Строили деревянные дороги-лежнёвки, по которым ехали танки. В июне 1942 года перекинули в Мясной бор, где была окружена 2-ая Армия Власова- помогали разорвать кольцо врага. В начале операции было 82 человека, вернулось всего 12 человек. В этом бою получил ранение в ногу.</a:t>
            </a:r>
          </a:p>
          <a:p>
            <a:pPr algn="just">
              <a:buNone/>
            </a:pPr>
            <a:r>
              <a:rPr lang="ru-RU" sz="6400" dirty="0" smtClean="0">
                <a:solidFill>
                  <a:srgbClr val="002060"/>
                </a:solidFill>
                <a:latin typeface="Verdana" pitchFamily="34" charset="0"/>
                <a:ea typeface="Verdana" pitchFamily="34" charset="0"/>
              </a:rPr>
              <a:t>       Потом попал в г. Боровичи Псковской области в госпиталь для легко раненных, но ранение оказалось тяжелым и был переведен в другой госпиталь. Потом снова бои, был контужен, после лечения в бою получил проникающее пулевое ранение левой грудной клетки. Лечился в городе Пятигорске, оттуда попал на фронт под г. Харьков- 1-й Украинский фронт. Здесь получил медаль «За отвагу». « Отказал автомат. У убитого солдата взял снайперскую винтовку. Брали высоту. Окопались лежа, с высоты сыпались пулеметные очереди, но пулеметчика не было видно. Выстрелил из снайперской винтовки и убрал врага. Затем добрался до пулемета и убил из него много немцев».</a:t>
            </a:r>
          </a:p>
          <a:p>
            <a:pPr algn="just">
              <a:buNone/>
            </a:pPr>
            <a:r>
              <a:rPr lang="ru-RU" sz="6400" dirty="0" smtClean="0">
                <a:solidFill>
                  <a:srgbClr val="002060"/>
                </a:solidFill>
                <a:latin typeface="Verdana" pitchFamily="34" charset="0"/>
                <a:ea typeface="Verdana" pitchFamily="34" charset="0"/>
              </a:rPr>
              <a:t>        В следующем бою взяли хуторок. В бою досталось противотанковое ружье. Подбил два </a:t>
            </a:r>
            <a:r>
              <a:rPr lang="ru-RU" sz="6400" dirty="0" err="1" smtClean="0">
                <a:solidFill>
                  <a:srgbClr val="002060"/>
                </a:solidFill>
                <a:latin typeface="Verdana" pitchFamily="34" charset="0"/>
                <a:ea typeface="Verdana" pitchFamily="34" charset="0"/>
              </a:rPr>
              <a:t>восьмиколесника</a:t>
            </a:r>
            <a:r>
              <a:rPr lang="ru-RU" sz="6400" dirty="0" smtClean="0">
                <a:solidFill>
                  <a:srgbClr val="002060"/>
                </a:solidFill>
                <a:latin typeface="Verdana" pitchFamily="34" charset="0"/>
                <a:ea typeface="Verdana" pitchFamily="34" charset="0"/>
              </a:rPr>
              <a:t>. Получил контузию от разорвавшегося снаряда, в обморочном состоянии сел, после некоторого времени кто-то похлопал по плечу- это был немец. Взяли  в плен - попал в сборный лагерь в г. Бонне, где было 12 тысяч человек.</a:t>
            </a:r>
          </a:p>
          <a:p>
            <a:pPr algn="just">
              <a:buNone/>
            </a:pPr>
            <a:r>
              <a:rPr lang="ru-RU" sz="6400" dirty="0" smtClean="0">
                <a:solidFill>
                  <a:srgbClr val="002060"/>
                </a:solidFill>
                <a:latin typeface="Verdana" pitchFamily="34" charset="0"/>
                <a:ea typeface="Verdana" pitchFamily="34" charset="0"/>
              </a:rPr>
              <a:t>        Из плена освободили американские войска. Прошел фильтрацию, дали документы – к строевой  службе не годен. Доехал до Бреста, там проверяющий разорвал все документы</a:t>
            </a:r>
            <a:r>
              <a:rPr lang="ru-RU" sz="7200" dirty="0" smtClean="0">
                <a:solidFill>
                  <a:srgbClr val="002060"/>
                </a:solidFill>
                <a:latin typeface="Verdana" pitchFamily="34" charset="0"/>
                <a:ea typeface="Verdana" pitchFamily="34" charset="0"/>
              </a:rPr>
              <a:t>.</a:t>
            </a:r>
          </a:p>
          <a:p>
            <a:pPr algn="just">
              <a:buNone/>
            </a:pPr>
            <a:r>
              <a:rPr lang="ru-RU" sz="7200" dirty="0" smtClean="0">
                <a:solidFill>
                  <a:srgbClr val="002060"/>
                </a:solidFill>
                <a:latin typeface="Verdana" pitchFamily="34" charset="0"/>
                <a:ea typeface="Verdana" pitchFamily="34" charset="0"/>
              </a:rPr>
              <a:t>        </a:t>
            </a:r>
            <a:endParaRPr lang="ru-RU" sz="5600" dirty="0">
              <a:latin typeface="Verdana" pitchFamily="34" charset="0"/>
              <a:ea typeface="Verdana" pitchFamily="34" charset="0"/>
            </a:endParaRP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Палий Иван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699792" y="1643050"/>
            <a:ext cx="6048672" cy="3857652"/>
          </a:xfrm>
        </p:spPr>
        <p:txBody>
          <a:bodyPr>
            <a:normAutofit fontScale="77500" lnSpcReduction="20000"/>
          </a:bodyPr>
          <a:lstStyle/>
          <a:p>
            <a:pPr>
              <a:buNone/>
            </a:pPr>
            <a:r>
              <a:rPr lang="ru-RU" dirty="0" smtClean="0">
                <a:solidFill>
                  <a:srgbClr val="002060"/>
                </a:solidFill>
              </a:rPr>
              <a:t>На фронт  попал в 1941 году. Был тяжело </a:t>
            </a:r>
          </a:p>
          <a:p>
            <a:pPr>
              <a:buNone/>
            </a:pPr>
            <a:r>
              <a:rPr lang="ru-RU" dirty="0" smtClean="0">
                <a:solidFill>
                  <a:srgbClr val="002060"/>
                </a:solidFill>
              </a:rPr>
              <a:t>Ранен в г. Николаеве. Воевал в Таганроге, </a:t>
            </a:r>
          </a:p>
          <a:p>
            <a:pPr>
              <a:buNone/>
            </a:pPr>
            <a:r>
              <a:rPr lang="ru-RU" dirty="0" smtClean="0">
                <a:solidFill>
                  <a:srgbClr val="002060"/>
                </a:solidFill>
              </a:rPr>
              <a:t>Дербенте, в Чечне (г. Грозный), Тбилиси.</a:t>
            </a:r>
          </a:p>
          <a:p>
            <a:pPr>
              <a:buNone/>
            </a:pPr>
            <a:r>
              <a:rPr lang="ru-RU" dirty="0" smtClean="0">
                <a:solidFill>
                  <a:srgbClr val="002060"/>
                </a:solidFill>
              </a:rPr>
              <a:t>     Имеет награды: Орден Отечественной </a:t>
            </a:r>
          </a:p>
          <a:p>
            <a:pPr>
              <a:buNone/>
            </a:pPr>
            <a:r>
              <a:rPr lang="ru-RU" dirty="0" smtClean="0">
                <a:solidFill>
                  <a:srgbClr val="002060"/>
                </a:solidFill>
              </a:rPr>
              <a:t>войны, Орден Ленина, медаль «За боевые </a:t>
            </a:r>
          </a:p>
          <a:p>
            <a:pPr>
              <a:buNone/>
            </a:pPr>
            <a:r>
              <a:rPr lang="ru-RU" dirty="0" smtClean="0">
                <a:solidFill>
                  <a:srgbClr val="002060"/>
                </a:solidFill>
              </a:rPr>
              <a:t>заслуги» получил в своем первом бою при </a:t>
            </a:r>
          </a:p>
          <a:p>
            <a:pPr>
              <a:buNone/>
            </a:pPr>
            <a:r>
              <a:rPr lang="ru-RU" dirty="0" smtClean="0">
                <a:solidFill>
                  <a:srgbClr val="002060"/>
                </a:solidFill>
              </a:rPr>
              <a:t>освобождении Мелитополя.</a:t>
            </a:r>
            <a:endParaRPr lang="ru-RU" dirty="0">
              <a:solidFill>
                <a:srgbClr val="002060"/>
              </a:solidFill>
            </a:endParaRPr>
          </a:p>
        </p:txBody>
      </p:sp>
      <p:pic>
        <p:nvPicPr>
          <p:cNvPr id="6146" name="Picture 2" descr="Б-Н  Палий"/>
          <p:cNvPicPr>
            <a:picLocks noChangeAspect="1" noChangeArrowheads="1"/>
          </p:cNvPicPr>
          <p:nvPr/>
        </p:nvPicPr>
        <p:blipFill>
          <a:blip r:embed="rId4" cstate="print"/>
          <a:srcRect/>
          <a:stretch>
            <a:fillRect/>
          </a:stretch>
        </p:blipFill>
        <p:spPr bwMode="auto">
          <a:xfrm>
            <a:off x="357158" y="1643050"/>
            <a:ext cx="2270626" cy="2857500"/>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Палий Николай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467544" y="1643050"/>
            <a:ext cx="8208912" cy="3857652"/>
          </a:xfrm>
        </p:spPr>
        <p:txBody>
          <a:bodyPr>
            <a:normAutofit/>
          </a:bodyPr>
          <a:lstStyle/>
          <a:p>
            <a:pPr algn="just">
              <a:buNone/>
            </a:pPr>
            <a:r>
              <a:rPr lang="ru-RU" dirty="0" smtClean="0">
                <a:solidFill>
                  <a:srgbClr val="002060"/>
                </a:solidFill>
              </a:rPr>
              <a:t>   </a:t>
            </a:r>
            <a:r>
              <a:rPr lang="ru-RU" sz="2400" dirty="0" smtClean="0">
                <a:solidFill>
                  <a:srgbClr val="002060"/>
                </a:solidFill>
                <a:latin typeface="Verdana" pitchFamily="34" charset="0"/>
                <a:ea typeface="Verdana" pitchFamily="34" charset="0"/>
              </a:rPr>
              <a:t>Родился  1918 года. </a:t>
            </a:r>
          </a:p>
          <a:p>
            <a:pPr algn="just">
              <a:buNone/>
            </a:pPr>
            <a:r>
              <a:rPr lang="ru-RU" sz="2400" dirty="0">
                <a:solidFill>
                  <a:srgbClr val="002060"/>
                </a:solidFill>
                <a:latin typeface="Verdana" pitchFamily="34" charset="0"/>
                <a:ea typeface="Verdana" pitchFamily="34" charset="0"/>
              </a:rPr>
              <a:t> </a:t>
            </a:r>
            <a:r>
              <a:rPr lang="ru-RU" sz="2400" dirty="0" smtClean="0">
                <a:solidFill>
                  <a:srgbClr val="002060"/>
                </a:solidFill>
                <a:latin typeface="Verdana" pitchFamily="34" charset="0"/>
                <a:ea typeface="Verdana" pitchFamily="34" charset="0"/>
              </a:rPr>
              <a:t>  Служил в армии с 1939 года. Война началась, когда был во Львове, отступали до г. Бреста, в партизанских лесах. Был водителем начальника госпиталя. Имеет награды: орден Отечественной войны</a:t>
            </a:r>
            <a:r>
              <a:rPr lang="ru-RU" sz="2800" dirty="0" smtClean="0">
                <a:solidFill>
                  <a:srgbClr val="002060"/>
                </a:solidFill>
                <a:latin typeface="Verdana" pitchFamily="34" charset="0"/>
                <a:ea typeface="Verdana" pitchFamily="34" charset="0"/>
              </a:rPr>
              <a:t>.</a:t>
            </a:r>
          </a:p>
          <a:p>
            <a:pPr>
              <a:buNone/>
            </a:pPr>
            <a:endParaRPr lang="ru-RU" sz="2800" dirty="0"/>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Панасенко</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Виктор Афанасьевич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500034" y="1500174"/>
            <a:ext cx="8176422" cy="3857652"/>
          </a:xfrm>
        </p:spPr>
        <p:txBody>
          <a:bodyPr>
            <a:normAutofit fontScale="77500" lnSpcReduction="20000"/>
          </a:bodyPr>
          <a:lstStyle/>
          <a:p>
            <a:pPr algn="just">
              <a:buNone/>
            </a:pPr>
            <a:r>
              <a:rPr lang="ru-RU" dirty="0" smtClean="0"/>
              <a:t>    </a:t>
            </a:r>
            <a:r>
              <a:rPr lang="ru-RU" dirty="0" smtClean="0">
                <a:solidFill>
                  <a:schemeClr val="tx2">
                    <a:lumMod val="75000"/>
                  </a:schemeClr>
                </a:solidFill>
              </a:rPr>
              <a:t>Был призван  в армию в 1941 году 15 мая. Часть отправили в летние лагеря в Сумскую область. Был водителем бронемашины «БА-20», возившей командный состав.  22 июня приехал генерал и объявил о начале войны. Солдат построили и отправили воевать. На троих одна винтовка. Вечером большинство попали в плен - было 10 тысяч пленников. </a:t>
            </a:r>
            <a:r>
              <a:rPr lang="ru-RU" dirty="0">
                <a:solidFill>
                  <a:schemeClr val="tx2">
                    <a:lumMod val="75000"/>
                  </a:schemeClr>
                </a:solidFill>
              </a:rPr>
              <a:t>И</a:t>
            </a:r>
            <a:r>
              <a:rPr lang="ru-RU" dirty="0" smtClean="0">
                <a:solidFill>
                  <a:schemeClr val="tx2">
                    <a:lumMod val="75000"/>
                  </a:schemeClr>
                </a:solidFill>
              </a:rPr>
              <a:t>з плена бежал, а после воевал. Прошел всю войну, еще раз попадал в плен, но сбегал из лагеря. Награжден 7 медалями «За освобождение Праги», За освобождение Будапешта»и др.</a:t>
            </a:r>
          </a:p>
          <a:p>
            <a:pPr>
              <a:buNone/>
            </a:pPr>
            <a:endParaRPr lang="ru-RU" dirty="0"/>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600" dirty="0" smtClean="0">
                <a:solidFill>
                  <a:srgbClr val="C00000"/>
                </a:solidFill>
                <a:effectLst>
                  <a:outerShdw blurRad="38100" dist="38100" dir="2700000" algn="tl">
                    <a:srgbClr val="000000">
                      <a:alpha val="43137"/>
                    </a:srgbClr>
                  </a:outerShdw>
                </a:effectLst>
              </a:rPr>
              <a:t>Панюшкин Петр  Егорович</a:t>
            </a:r>
            <a:endParaRPr lang="ru-RU" sz="3600"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4286248" y="2143116"/>
            <a:ext cx="4857752" cy="2857520"/>
          </a:xfrm>
        </p:spPr>
        <p:txBody>
          <a:bodyPr>
            <a:normAutofit/>
          </a:bodyPr>
          <a:lstStyle/>
          <a:p>
            <a:pPr algn="just">
              <a:buNone/>
            </a:pPr>
            <a:r>
              <a:rPr lang="ru-RU" dirty="0" smtClean="0"/>
              <a:t>   </a:t>
            </a:r>
          </a:p>
          <a:p>
            <a:pPr>
              <a:buNone/>
            </a:pPr>
            <a:r>
              <a:rPr lang="ru-RU" dirty="0" smtClean="0">
                <a:solidFill>
                  <a:srgbClr val="002060"/>
                </a:solidFill>
              </a:rPr>
              <a:t>Погиб в г. Севастополе</a:t>
            </a:r>
          </a:p>
          <a:p>
            <a:pPr>
              <a:buNone/>
            </a:pPr>
            <a:endParaRPr lang="ru-RU" dirty="0"/>
          </a:p>
        </p:txBody>
      </p:sp>
      <p:pic>
        <p:nvPicPr>
          <p:cNvPr id="52226" name="Picture 2" descr="img078"/>
          <p:cNvPicPr>
            <a:picLocks noChangeAspect="1" noChangeArrowheads="1"/>
          </p:cNvPicPr>
          <p:nvPr/>
        </p:nvPicPr>
        <p:blipFill>
          <a:blip r:embed="rId4" cstate="print"/>
          <a:srcRect/>
          <a:stretch>
            <a:fillRect/>
          </a:stretch>
        </p:blipFill>
        <p:spPr bwMode="auto">
          <a:xfrm>
            <a:off x="1071539" y="2071678"/>
            <a:ext cx="2420342" cy="3286148"/>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Панюшкин Василий  Егорович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4286248" y="2143116"/>
            <a:ext cx="4857752" cy="2857520"/>
          </a:xfrm>
        </p:spPr>
        <p:txBody>
          <a:bodyPr>
            <a:normAutofit/>
          </a:bodyPr>
          <a:lstStyle/>
          <a:p>
            <a:pPr algn="just">
              <a:buNone/>
            </a:pPr>
            <a:r>
              <a:rPr lang="ru-RU" dirty="0" smtClean="0"/>
              <a:t>   </a:t>
            </a:r>
          </a:p>
          <a:p>
            <a:pPr algn="just">
              <a:buNone/>
            </a:pPr>
            <a:r>
              <a:rPr lang="ru-RU" dirty="0" smtClean="0">
                <a:solidFill>
                  <a:srgbClr val="002060"/>
                </a:solidFill>
              </a:rPr>
              <a:t>Погиб в Запорожье в 1943г</a:t>
            </a:r>
            <a:r>
              <a:rPr lang="ru-RU" b="1" dirty="0" smtClean="0">
                <a:solidFill>
                  <a:srgbClr val="002060"/>
                </a:solidFill>
              </a:rPr>
              <a:t>. </a:t>
            </a:r>
            <a:endParaRPr lang="ru-RU" dirty="0">
              <a:solidFill>
                <a:srgbClr val="002060"/>
              </a:solidFill>
            </a:endParaRPr>
          </a:p>
        </p:txBody>
      </p:sp>
      <p:pic>
        <p:nvPicPr>
          <p:cNvPr id="53250" name="Picture 2" descr="img076"/>
          <p:cNvPicPr>
            <a:picLocks noChangeAspect="1" noChangeArrowheads="1"/>
          </p:cNvPicPr>
          <p:nvPr/>
        </p:nvPicPr>
        <p:blipFill>
          <a:blip r:embed="rId4" cstate="print"/>
          <a:srcRect/>
          <a:stretch>
            <a:fillRect/>
          </a:stretch>
        </p:blipFill>
        <p:spPr bwMode="auto">
          <a:xfrm>
            <a:off x="857224" y="1785926"/>
            <a:ext cx="2634656" cy="3857652"/>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6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Панюшкин Никита  Егорович</a:t>
            </a:r>
            <a:endParaRPr lang="ru-RU" sz="36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4286248" y="2143116"/>
            <a:ext cx="4030168" cy="2857520"/>
          </a:xfrm>
        </p:spPr>
        <p:txBody>
          <a:bodyPr>
            <a:normAutofit/>
          </a:bodyPr>
          <a:lstStyle/>
          <a:p>
            <a:pPr algn="just">
              <a:buNone/>
            </a:pPr>
            <a:r>
              <a:rPr lang="ru-RU" dirty="0" smtClean="0">
                <a:solidFill>
                  <a:srgbClr val="002060"/>
                </a:solidFill>
              </a:rPr>
              <a:t>  </a:t>
            </a:r>
            <a:r>
              <a:rPr lang="ru-RU" dirty="0" smtClean="0">
                <a:solidFill>
                  <a:srgbClr val="002060"/>
                </a:solidFill>
                <a:latin typeface="Verdana" pitchFamily="34" charset="0"/>
                <a:ea typeface="Verdana" pitchFamily="34" charset="0"/>
              </a:rPr>
              <a:t>Танкист</a:t>
            </a:r>
          </a:p>
        </p:txBody>
      </p:sp>
      <p:pic>
        <p:nvPicPr>
          <p:cNvPr id="54274" name="Picture 2" descr="img074"/>
          <p:cNvPicPr>
            <a:picLocks noChangeAspect="1" noChangeArrowheads="1"/>
          </p:cNvPicPr>
          <p:nvPr/>
        </p:nvPicPr>
        <p:blipFill>
          <a:blip r:embed="rId4" cstate="print"/>
          <a:srcRect/>
          <a:stretch>
            <a:fillRect/>
          </a:stretch>
        </p:blipFill>
        <p:spPr bwMode="auto">
          <a:xfrm>
            <a:off x="642910" y="1857364"/>
            <a:ext cx="2416922" cy="3786214"/>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28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Печерский Василий Трофимович</a:t>
            </a:r>
            <a:endParaRPr lang="ru-RU" sz="28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699792" y="1643050"/>
            <a:ext cx="5976664" cy="3857652"/>
          </a:xfrm>
        </p:spPr>
        <p:txBody>
          <a:bodyPr>
            <a:noAutofit/>
          </a:bodyPr>
          <a:lstStyle/>
          <a:p>
            <a:pPr algn="just">
              <a:buNone/>
            </a:pPr>
            <a:r>
              <a:rPr lang="ru-RU" sz="2000" dirty="0" smtClean="0">
                <a:latin typeface="Verdana" pitchFamily="34" charset="0"/>
                <a:ea typeface="Verdana" pitchFamily="34" charset="0"/>
              </a:rPr>
              <a:t>     </a:t>
            </a:r>
            <a:r>
              <a:rPr lang="ru-RU" sz="2000" dirty="0" smtClean="0">
                <a:solidFill>
                  <a:srgbClr val="002060"/>
                </a:solidFill>
                <a:latin typeface="Verdana" pitchFamily="34" charset="0"/>
                <a:ea typeface="Verdana" pitchFamily="34" charset="0"/>
              </a:rPr>
              <a:t>Родился 16 августа 1916 г. В 1939г. призвали на финскую войну. Окончил  танковое училище. В 1941г. принимал участие в освобождение г.Ростова. Под селом Ряженым танк подбили, получил ранение, лежал в госпитале. Из госпиталя попал в 43-й Сибирский танковый полк. Освобождал Тулу, Орел. Главным боем для него  стало танковое сражение на Курской дуге и на станции Прохоровка, которую знает теперь весь мир. Имеет Орден Красной звезды, медали за боевые заслуги.</a:t>
            </a:r>
          </a:p>
          <a:p>
            <a:pPr>
              <a:buNone/>
            </a:pPr>
            <a:endParaRPr lang="ru-RU" sz="2000" dirty="0">
              <a:latin typeface="Verdana" pitchFamily="34" charset="0"/>
              <a:ea typeface="Verdana" pitchFamily="34" charset="0"/>
            </a:endParaRPr>
          </a:p>
        </p:txBody>
      </p:sp>
      <p:pic>
        <p:nvPicPr>
          <p:cNvPr id="9218" name="Picture 2" descr="29"/>
          <p:cNvPicPr>
            <a:picLocks noChangeAspect="1" noChangeArrowheads="1"/>
          </p:cNvPicPr>
          <p:nvPr/>
        </p:nvPicPr>
        <p:blipFill>
          <a:blip r:embed="rId4" cstate="print"/>
          <a:srcRect/>
          <a:stretch>
            <a:fillRect/>
          </a:stretch>
        </p:blipFill>
        <p:spPr bwMode="auto">
          <a:xfrm>
            <a:off x="428596" y="1785926"/>
            <a:ext cx="2055172" cy="3067056"/>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Пилипенко Тимофей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539552" y="1643050"/>
            <a:ext cx="8064896" cy="3857652"/>
          </a:xfrm>
        </p:spPr>
        <p:txBody>
          <a:bodyPr>
            <a:normAutofit/>
          </a:bodyPr>
          <a:lstStyle/>
          <a:p>
            <a:pPr algn="just">
              <a:buNone/>
            </a:pPr>
            <a:r>
              <a:rPr lang="ru-RU" sz="2800" dirty="0" smtClean="0">
                <a:latin typeface="Verdana" pitchFamily="34" charset="0"/>
                <a:ea typeface="Verdana" pitchFamily="34" charset="0"/>
              </a:rPr>
              <a:t>    </a:t>
            </a:r>
            <a:r>
              <a:rPr lang="ru-RU" sz="2800" dirty="0" smtClean="0">
                <a:solidFill>
                  <a:srgbClr val="002060"/>
                </a:solidFill>
                <a:latin typeface="Verdana" pitchFamily="34" charset="0"/>
                <a:ea typeface="Verdana" pitchFamily="34" charset="0"/>
              </a:rPr>
              <a:t>Родился в 1921 году в селе Луговом Воронежской области. В 1941 году призвался в ряды Советской Армии. Воевал в Харбине, Манчжурии, там был ранен. Демобилизовался в 1946 году. Награжден Орденом Отечества</a:t>
            </a:r>
            <a:r>
              <a:rPr lang="ru-RU" dirty="0" smtClean="0"/>
              <a:t>. </a:t>
            </a:r>
          </a:p>
          <a:p>
            <a:pPr>
              <a:buNone/>
            </a:pPr>
            <a:endParaRPr lang="ru-RU" dirty="0"/>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rmAutofit fontScale="90000"/>
          </a:bodyPr>
          <a:lstStyle/>
          <a:p>
            <a:pPr algn="just"/>
            <a:r>
              <a:rPr lang="ru-RU" dirty="0" smtClean="0"/>
              <a:t>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sz="3100" dirty="0">
              <a:solidFill>
                <a:srgbClr val="00206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714348" y="642918"/>
            <a:ext cx="7972452" cy="5483245"/>
          </a:xfrm>
        </p:spPr>
        <p:txBody>
          <a:bodyPr>
            <a:normAutofit/>
          </a:bodyPr>
          <a:lstStyle/>
          <a:p>
            <a:pPr marL="0" indent="0" algn="just">
              <a:buNone/>
            </a:pPr>
            <a:r>
              <a:rPr lang="ru-RU" sz="4600" dirty="0" smtClean="0">
                <a:solidFill>
                  <a:srgbClr val="002060"/>
                </a:solidFill>
              </a:rPr>
              <a:t/>
            </a:r>
            <a:br>
              <a:rPr lang="ru-RU" sz="4600" dirty="0" smtClean="0">
                <a:solidFill>
                  <a:srgbClr val="002060"/>
                </a:solidFill>
              </a:rPr>
            </a:br>
            <a:endParaRPr lang="ru-RU" sz="4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Rectangle 1"/>
          <p:cNvSpPr>
            <a:spLocks noChangeArrowheads="1"/>
          </p:cNvSpPr>
          <p:nvPr/>
        </p:nvSpPr>
        <p:spPr bwMode="auto">
          <a:xfrm>
            <a:off x="575556" y="2405788"/>
            <a:ext cx="7992888"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ru-RU" sz="2400" b="1" dirty="0" smtClean="0">
              <a:solidFill>
                <a:srgbClr val="002060"/>
              </a:solidFill>
              <a:ea typeface="Times New Roman"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99" y="962643"/>
            <a:ext cx="7385843" cy="556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23528" y="260648"/>
            <a:ext cx="8064896" cy="707886"/>
          </a:xfrm>
          <a:prstGeom prst="rect">
            <a:avLst/>
          </a:prstGeom>
        </p:spPr>
        <p:txBody>
          <a:bodyPr wrap="square">
            <a:spAutoFit/>
          </a:bodyPr>
          <a:lstStyle/>
          <a:p>
            <a:pPr algn="ctr"/>
            <a:r>
              <a:rPr lang="ru-RU" sz="2000" dirty="0">
                <a:solidFill>
                  <a:srgbClr val="FF0000"/>
                </a:solidFill>
                <a:latin typeface="Verdana" pitchFamily="34" charset="0"/>
                <a:ea typeface="Verdana" pitchFamily="34" charset="0"/>
              </a:rPr>
              <a:t>Встреча ветеранов Великой Отечественной войны 9 мая 1985 года</a:t>
            </a:r>
            <a:endParaRPr lang="ru-RU" sz="2000" dirty="0"/>
          </a:p>
        </p:txBody>
      </p:sp>
    </p:spTree>
    <p:extLst>
      <p:ext uri="{BB962C8B-B14F-4D97-AF65-F5344CB8AC3E}">
        <p14:creationId xmlns:p14="http://schemas.microsoft.com/office/powerpoint/2010/main" val="1096708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Прилуцкий Василий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571472" y="1643050"/>
            <a:ext cx="7888960" cy="3857652"/>
          </a:xfrm>
        </p:spPr>
        <p:txBody>
          <a:bodyPr>
            <a:normAutofit fontScale="92500" lnSpcReduction="20000"/>
          </a:bodyPr>
          <a:lstStyle/>
          <a:p>
            <a:pPr algn="just">
              <a:buNone/>
            </a:pPr>
            <a:r>
              <a:rPr lang="ru-RU" dirty="0" smtClean="0">
                <a:solidFill>
                  <a:srgbClr val="002060"/>
                </a:solidFill>
              </a:rPr>
              <a:t>   Родился в 1924 году в селе </a:t>
            </a:r>
            <a:r>
              <a:rPr lang="ru-RU" dirty="0" err="1" smtClean="0">
                <a:solidFill>
                  <a:srgbClr val="002060"/>
                </a:solidFill>
              </a:rPr>
              <a:t>Б-Неклиновка</a:t>
            </a:r>
            <a:r>
              <a:rPr lang="ru-RU" dirty="0" smtClean="0">
                <a:solidFill>
                  <a:srgbClr val="002060"/>
                </a:solidFill>
              </a:rPr>
              <a:t>. После прорыва </a:t>
            </a:r>
            <a:r>
              <a:rPr lang="ru-RU" dirty="0" err="1" smtClean="0">
                <a:solidFill>
                  <a:srgbClr val="002060"/>
                </a:solidFill>
              </a:rPr>
              <a:t>Миус</a:t>
            </a:r>
            <a:r>
              <a:rPr lang="ru-RU" dirty="0" smtClean="0">
                <a:solidFill>
                  <a:srgbClr val="002060"/>
                </a:solidFill>
              </a:rPr>
              <a:t> - фронта в 1943 году был призван  в армию. Воевал в пехоте, был ранен и попал в плен. Начались фашистские лагеря:  Херсон, Николаев, Одесса, германия. В апреле 1945 года был освобожден из плена советскими войсками. Награжден Орденом Великой Отечественной войны, юбилейными медалями</a:t>
            </a:r>
            <a:r>
              <a:rPr lang="ru-RU" dirty="0" smtClean="0"/>
              <a:t>.</a:t>
            </a:r>
            <a:endParaRPr lang="ru-RU" dirty="0"/>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Прилуцкий Дмитрий Дмитриевич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571472" y="1643050"/>
            <a:ext cx="8176992" cy="3857652"/>
          </a:xfrm>
        </p:spPr>
        <p:txBody>
          <a:bodyPr>
            <a:normAutofit fontScale="77500" lnSpcReduction="20000"/>
          </a:bodyPr>
          <a:lstStyle/>
          <a:p>
            <a:pPr algn="just">
              <a:buNone/>
            </a:pPr>
            <a:r>
              <a:rPr lang="ru-RU" dirty="0" smtClean="0"/>
              <a:t>   </a:t>
            </a:r>
            <a:r>
              <a:rPr lang="ru-RU" sz="3300" dirty="0" smtClean="0">
                <a:solidFill>
                  <a:srgbClr val="002060"/>
                </a:solidFill>
                <a:latin typeface="Verdana" pitchFamily="34" charset="0"/>
                <a:ea typeface="Verdana" pitchFamily="34" charset="0"/>
              </a:rPr>
              <a:t>Родился   в    1924 году. Пошел на войну  в 1943 году. Воевал  в  Третьем Украинском полку рядовым. Принимал участие в сражении под Мелитополем, где его ранило в ногу. Вместе с ним воевал Ткаченко Иван Иванович  односельчанин. После , в 1944 году, воевал  в Венгрии, Будапеште. Во время сражения его тяжело  ранило,  остался без ног. После войны  работал пчеловодом. За боевые заслуги имеет 5 медалей и орден «Отечественной войны</a:t>
            </a:r>
            <a:r>
              <a:rPr lang="ru-RU" sz="3300" dirty="0" smtClean="0">
                <a:solidFill>
                  <a:schemeClr val="tx2">
                    <a:lumMod val="75000"/>
                  </a:schemeClr>
                </a:solidFill>
                <a:latin typeface="Verdana" pitchFamily="34" charset="0"/>
                <a:ea typeface="Verdana" pitchFamily="34" charset="0"/>
              </a:rPr>
              <a:t>».</a:t>
            </a:r>
            <a:endParaRPr lang="ru-RU" sz="3300" dirty="0">
              <a:solidFill>
                <a:schemeClr val="tx2">
                  <a:lumMod val="75000"/>
                </a:schemeClr>
              </a:solidFill>
              <a:latin typeface="Verdana" pitchFamily="34" charset="0"/>
              <a:ea typeface="Verdana" pitchFamily="34" charset="0"/>
            </a:endParaRP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 y="-14916"/>
            <a:ext cx="9136926"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dirty="0" smtClean="0">
                <a:solidFill>
                  <a:srgbClr val="C00000"/>
                </a:solidFill>
                <a:effectLst>
                  <a:outerShdw blurRad="38100" dist="38100" dir="2700000" algn="tl">
                    <a:srgbClr val="000000">
                      <a:alpha val="43137"/>
                    </a:srgbClr>
                  </a:outerShdw>
                </a:effectLst>
              </a:rPr>
              <a:t>Руденко Яков </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Федорович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438203" y="1643050"/>
            <a:ext cx="5310261" cy="3857652"/>
          </a:xfrm>
        </p:spPr>
        <p:txBody>
          <a:bodyPr>
            <a:normAutofit fontScale="77500" lnSpcReduction="20000"/>
          </a:bodyPr>
          <a:lstStyle/>
          <a:p>
            <a:pPr>
              <a:buNone/>
            </a:pPr>
            <a:r>
              <a:rPr lang="ru-RU" dirty="0" smtClean="0"/>
              <a:t>   </a:t>
            </a:r>
            <a:r>
              <a:rPr lang="ru-RU" dirty="0" smtClean="0">
                <a:solidFill>
                  <a:srgbClr val="002060"/>
                </a:solidFill>
              </a:rPr>
              <a:t>Воевал не только на передовой, но был направлен в тыл врага, для корректировки огня по врагу. За эту операцию награжден Орденом Красной Звезды,  но радости не было – в бою погиб лучший друг. Воевал в Севастополе. Был ранен. Награжден медалью «За оборону Севастополя», «За оборону Одессы», « За Победу над Германией</a:t>
            </a:r>
            <a:r>
              <a:rPr lang="ru-RU" dirty="0" smtClean="0">
                <a:solidFill>
                  <a:srgbClr val="002060"/>
                </a:solidFill>
                <a:latin typeface="Verdana" pitchFamily="34" charset="0"/>
                <a:ea typeface="Verdana" pitchFamily="34" charset="0"/>
              </a:rPr>
              <a:t>».</a:t>
            </a:r>
            <a:endParaRPr lang="ru-RU" dirty="0">
              <a:solidFill>
                <a:srgbClr val="002060"/>
              </a:solidFill>
              <a:latin typeface="Verdana" pitchFamily="34" charset="0"/>
              <a:ea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95627"/>
            <a:ext cx="279651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28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Скачко</a:t>
            </a:r>
            <a:r>
              <a:rPr lang="ru-RU" sz="28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Иван Федорович</a:t>
            </a:r>
            <a:endParaRPr lang="ru-RU" sz="28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286116" y="1857364"/>
            <a:ext cx="5390340" cy="3643338"/>
          </a:xfrm>
        </p:spPr>
        <p:txBody>
          <a:bodyPr>
            <a:normAutofit/>
          </a:bodyPr>
          <a:lstStyle/>
          <a:p>
            <a:pPr algn="just">
              <a:buNone/>
            </a:pPr>
            <a:r>
              <a:rPr lang="ru-RU" dirty="0" smtClean="0"/>
              <a:t>   </a:t>
            </a:r>
            <a:r>
              <a:rPr lang="ru-RU" sz="2800" dirty="0" smtClean="0">
                <a:solidFill>
                  <a:srgbClr val="002060"/>
                </a:solidFill>
                <a:latin typeface="Verdana" pitchFamily="34" charset="0"/>
                <a:ea typeface="Verdana" pitchFamily="34" charset="0"/>
              </a:rPr>
              <a:t>Родился в 1922г.  Наводчик тяжелой артиллерии. Погиб в сражении в Смоленском направлении . </a:t>
            </a:r>
            <a:endParaRPr lang="ru-RU" sz="2800" dirty="0">
              <a:solidFill>
                <a:srgbClr val="002060"/>
              </a:solidFill>
              <a:latin typeface="Verdana" pitchFamily="34" charset="0"/>
              <a:ea typeface="Verdana" pitchFamily="34" charset="0"/>
            </a:endParaRPr>
          </a:p>
        </p:txBody>
      </p:sp>
      <p:pic>
        <p:nvPicPr>
          <p:cNvPr id="50178" name="Picture 2" descr="25"/>
          <p:cNvPicPr>
            <a:picLocks noChangeAspect="1" noChangeArrowheads="1"/>
          </p:cNvPicPr>
          <p:nvPr/>
        </p:nvPicPr>
        <p:blipFill>
          <a:blip r:embed="rId4" cstate="print"/>
          <a:srcRect/>
          <a:stretch>
            <a:fillRect/>
          </a:stretch>
        </p:blipFill>
        <p:spPr bwMode="auto">
          <a:xfrm>
            <a:off x="428596" y="1643050"/>
            <a:ext cx="2744460" cy="3500462"/>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Скляров Иван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95536" y="1857364"/>
            <a:ext cx="8352928" cy="3643338"/>
          </a:xfrm>
        </p:spPr>
        <p:txBody>
          <a:bodyPr>
            <a:normAutofit fontScale="77500" lnSpcReduction="20000"/>
          </a:bodyPr>
          <a:lstStyle/>
          <a:p>
            <a:pPr algn="just">
              <a:buNone/>
            </a:pPr>
            <a:r>
              <a:rPr lang="ru-RU" dirty="0" smtClean="0"/>
              <a:t>   </a:t>
            </a:r>
            <a:r>
              <a:rPr lang="ru-RU" dirty="0" smtClean="0">
                <a:solidFill>
                  <a:srgbClr val="002060"/>
                </a:solidFill>
                <a:latin typeface="Verdana" pitchFamily="34" charset="0"/>
                <a:ea typeface="Verdana" pitchFamily="34" charset="0"/>
              </a:rPr>
              <a:t>Родился  в 1924 году  в селе </a:t>
            </a:r>
            <a:r>
              <a:rPr lang="ru-RU" dirty="0" err="1" smtClean="0">
                <a:solidFill>
                  <a:srgbClr val="002060"/>
                </a:solidFill>
                <a:latin typeface="Verdana" pitchFamily="34" charset="0"/>
                <a:ea typeface="Verdana" pitchFamily="34" charset="0"/>
              </a:rPr>
              <a:t>М-Неклиновка</a:t>
            </a:r>
            <a:r>
              <a:rPr lang="ru-RU" dirty="0" smtClean="0">
                <a:solidFill>
                  <a:srgbClr val="002060"/>
                </a:solidFill>
                <a:latin typeface="Verdana" pitchFamily="34" charset="0"/>
                <a:ea typeface="Verdana" pitchFamily="34" charset="0"/>
              </a:rPr>
              <a:t>. В годы Великой  Отечественной войны  воевал в составе 4-го Украинского  и 2-го Белорусского  фронтов. За мужество и отвагу награжден: медалью  «За освобождение Крыма», медалью «За отвагу», медалью «За победу над Германией», двумя Орденами  Красной звезды.</a:t>
            </a:r>
          </a:p>
          <a:p>
            <a:pPr algn="just">
              <a:buNone/>
            </a:pPr>
            <a:r>
              <a:rPr lang="ru-RU" dirty="0" smtClean="0">
                <a:solidFill>
                  <a:srgbClr val="002060"/>
                </a:solidFill>
                <a:latin typeface="Verdana" pitchFamily="34" charset="0"/>
                <a:ea typeface="Verdana" pitchFamily="34" charset="0"/>
              </a:rPr>
              <a:t>            Имел два  ранения  и  одну контузию</a:t>
            </a:r>
            <a:r>
              <a:rPr lang="ru-RU" dirty="0" smtClean="0"/>
              <a:t>. </a:t>
            </a:r>
          </a:p>
          <a:p>
            <a:pPr algn="just">
              <a:buNone/>
            </a:pPr>
            <a:endParaRPr lang="ru-RU" dirty="0"/>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95536" y="1857364"/>
            <a:ext cx="8352928" cy="3643338"/>
          </a:xfrm>
        </p:spPr>
        <p:txBody>
          <a:bodyPr>
            <a:normAutofit/>
          </a:bodyPr>
          <a:lstStyle/>
          <a:p>
            <a:pPr algn="just">
              <a:buNone/>
            </a:pPr>
            <a:r>
              <a:rPr lang="ru-RU" dirty="0" smtClean="0"/>
              <a:t>   </a:t>
            </a:r>
            <a:endParaRPr lang="ru-RU"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484" t="5626" r="8885" b="3193"/>
          <a:stretch/>
        </p:blipFill>
        <p:spPr bwMode="auto">
          <a:xfrm>
            <a:off x="3123898" y="1681298"/>
            <a:ext cx="2886123" cy="429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5736" y="908720"/>
            <a:ext cx="5456727" cy="461665"/>
          </a:xfrm>
          <a:prstGeom prst="rect">
            <a:avLst/>
          </a:prstGeom>
          <a:noFill/>
        </p:spPr>
        <p:txBody>
          <a:bodyPr wrap="square" rtlCol="0">
            <a:spAutoFit/>
          </a:bodyPr>
          <a:lstStyle/>
          <a:p>
            <a:r>
              <a:rPr lang="ru-RU" sz="2400" dirty="0" smtClean="0">
                <a:solidFill>
                  <a:srgbClr val="C00000"/>
                </a:solidFill>
                <a:latin typeface="Verdana" pitchFamily="34" charset="0"/>
                <a:ea typeface="Verdana" pitchFamily="34" charset="0"/>
              </a:rPr>
              <a:t>Скляров Петр Григорьевич</a:t>
            </a:r>
            <a:endParaRPr lang="ru-RU" sz="2400" dirty="0">
              <a:solidFill>
                <a:srgbClr val="C00000"/>
              </a:solidFill>
              <a:latin typeface="Verdana" pitchFamily="34" charset="0"/>
              <a:ea typeface="Verdana" pitchFamily="34" charset="0"/>
            </a:endParaRPr>
          </a:p>
        </p:txBody>
      </p:sp>
    </p:spTree>
    <p:extLst>
      <p:ext uri="{BB962C8B-B14F-4D97-AF65-F5344CB8AC3E}">
        <p14:creationId xmlns:p14="http://schemas.microsoft.com/office/powerpoint/2010/main" val="1975764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4" y="0"/>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2800" b="1"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Сердюков Василий Яковлевич</a:t>
            </a:r>
            <a:endParaRPr lang="ru-RU" sz="2800" b="1"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915816" y="1571612"/>
            <a:ext cx="6228184" cy="4429156"/>
          </a:xfrm>
        </p:spPr>
        <p:txBody>
          <a:bodyPr>
            <a:normAutofit fontScale="25000" lnSpcReduction="20000"/>
          </a:bodyPr>
          <a:lstStyle/>
          <a:p>
            <a:pPr>
              <a:buNone/>
            </a:pPr>
            <a:r>
              <a:rPr lang="ru-RU" sz="7200" dirty="0" smtClean="0">
                <a:latin typeface="Verdana" pitchFamily="34" charset="0"/>
                <a:ea typeface="Verdana" pitchFamily="34" charset="0"/>
              </a:rPr>
              <a:t>       </a:t>
            </a:r>
            <a:r>
              <a:rPr lang="ru-RU" sz="7200" dirty="0" smtClean="0">
                <a:solidFill>
                  <a:srgbClr val="002060"/>
                </a:solidFill>
                <a:latin typeface="Verdana" pitchFamily="34" charset="0"/>
                <a:ea typeface="Verdana" pitchFamily="34" charset="0"/>
              </a:rPr>
              <a:t>После освобождения села 30 августа 1943 года в 17 лет был призван в действующую армию. Вех собрали в деревне Гуляй поле, выдали по винтовке С.В.Т. и по пять патронов и сразу же на передовую. В этом бою погибло  много молодых  необученных ребят 306 гвардейского полка, 109 гвардейской дивизии, 5 ударной армии. По приказу Сталина был послан в тыл для переподготовки в Грузинскую ССР г. Гори в учебный запасной стрелковый полк. Затем 30 танковая школа младшего состава. Стал командиром, обучал молодое пополнение, попал на фронт. Механик водитель Василий Яковлевич воевал на танке С-3 в Венгрии. Война закончилась, но служба продолжилась. В сентябре 1950г. ему пришлось демобилизоваться по семейным обстоятельствам</a:t>
            </a:r>
          </a:p>
          <a:p>
            <a:pPr>
              <a:buNone/>
            </a:pPr>
            <a:r>
              <a:rPr lang="ru-RU" sz="7200" dirty="0" smtClean="0">
                <a:solidFill>
                  <a:srgbClr val="002060"/>
                </a:solidFill>
                <a:latin typeface="Verdana" pitchFamily="34" charset="0"/>
                <a:ea typeface="Verdana" pitchFamily="34" charset="0"/>
              </a:rPr>
              <a:t>        Награжден: Медалью за боевые заслуги, за победу над Германией, 2 орденами Великой Отечественной войны</a:t>
            </a:r>
            <a:r>
              <a:rPr lang="ru-RU" sz="8000" dirty="0" smtClean="0">
                <a:solidFill>
                  <a:srgbClr val="002060"/>
                </a:solidFill>
                <a:latin typeface="Verdana" pitchFamily="34" charset="0"/>
                <a:ea typeface="Verdana" pitchFamily="34" charset="0"/>
              </a:rPr>
              <a:t>.</a:t>
            </a:r>
          </a:p>
          <a:p>
            <a:pPr>
              <a:buNone/>
            </a:pPr>
            <a:endParaRPr lang="ru-RU" dirty="0"/>
          </a:p>
        </p:txBody>
      </p:sp>
      <p:pic>
        <p:nvPicPr>
          <p:cNvPr id="8194" name="Picture 2" descr="Б-Н Сердюков"/>
          <p:cNvPicPr>
            <a:picLocks noChangeAspect="1" noChangeArrowheads="1"/>
          </p:cNvPicPr>
          <p:nvPr/>
        </p:nvPicPr>
        <p:blipFill>
          <a:blip r:embed="rId4" cstate="print"/>
          <a:srcRect/>
          <a:stretch>
            <a:fillRect/>
          </a:stretch>
        </p:blipFill>
        <p:spPr bwMode="auto">
          <a:xfrm>
            <a:off x="323528" y="1347269"/>
            <a:ext cx="2965613" cy="2431803"/>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Autofit/>
          </a:bodyPr>
          <a:lstStyle/>
          <a:p>
            <a:r>
              <a:rPr lang="ru-RU" sz="2800" b="1"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Степаненко Григорий Лаврентьевич</a:t>
            </a:r>
            <a:endParaRPr lang="ru-RU" sz="2800" b="1"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pic>
        <p:nvPicPr>
          <p:cNvPr id="57346" name="Picture 2" descr="34"/>
          <p:cNvPicPr>
            <a:picLocks noChangeAspect="1" noChangeArrowheads="1"/>
          </p:cNvPicPr>
          <p:nvPr/>
        </p:nvPicPr>
        <p:blipFill>
          <a:blip r:embed="rId4" cstate="print"/>
          <a:srcRect/>
          <a:stretch>
            <a:fillRect/>
          </a:stretch>
        </p:blipFill>
        <p:spPr bwMode="auto">
          <a:xfrm>
            <a:off x="2915816" y="1225814"/>
            <a:ext cx="2977498" cy="4632078"/>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Autofit/>
          </a:bodyPr>
          <a:lstStyle/>
          <a:p>
            <a:r>
              <a:rPr lang="ru-RU" sz="2800" b="1"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Сычев Григорий </a:t>
            </a:r>
            <a:r>
              <a:rPr lang="ru-RU" sz="2800" b="1"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Ивлевич</a:t>
            </a:r>
            <a:endParaRPr lang="ru-RU" sz="2800" b="1"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039" y="1412776"/>
            <a:ext cx="3719922" cy="451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7561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Ткаченко Иван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771800" y="1571612"/>
            <a:ext cx="5976664" cy="4429156"/>
          </a:xfrm>
        </p:spPr>
        <p:txBody>
          <a:bodyPr>
            <a:normAutofit fontScale="77500" lnSpcReduction="20000"/>
          </a:bodyPr>
          <a:lstStyle/>
          <a:p>
            <a:pPr algn="just">
              <a:buNone/>
            </a:pPr>
            <a:r>
              <a:rPr lang="ru-RU" dirty="0" smtClean="0"/>
              <a:t>   </a:t>
            </a:r>
            <a:r>
              <a:rPr lang="ru-RU" dirty="0" smtClean="0">
                <a:solidFill>
                  <a:srgbClr val="002060"/>
                </a:solidFill>
                <a:latin typeface="Verdana" pitchFamily="34" charset="0"/>
                <a:ea typeface="Verdana" pitchFamily="34" charset="0"/>
              </a:rPr>
              <a:t>Родился в 1924 году. В годы ВОВ  был призван полевым военкоматом. В 1943 году воевал под городом Мелитополем на реке Молочной. После санчасти участвовал в боевых действиях под городом Мариуполем, где был ранен. После лечения его комиссовали. Был награжден Орденом Отечественной войны», медалью « За победу над Германией».</a:t>
            </a:r>
          </a:p>
          <a:p>
            <a:pPr>
              <a:buNone/>
            </a:pPr>
            <a:endParaRPr lang="ru-RU" dirty="0"/>
          </a:p>
        </p:txBody>
      </p:sp>
      <p:pic>
        <p:nvPicPr>
          <p:cNvPr id="56322" name="Picture 2" descr="img075"/>
          <p:cNvPicPr>
            <a:picLocks noChangeAspect="1" noChangeArrowheads="1"/>
          </p:cNvPicPr>
          <p:nvPr/>
        </p:nvPicPr>
        <p:blipFill>
          <a:blip r:embed="rId4" cstate="print"/>
          <a:srcRect/>
          <a:stretch>
            <a:fillRect/>
          </a:stretch>
        </p:blipFill>
        <p:spPr bwMode="auto">
          <a:xfrm>
            <a:off x="395536" y="1485101"/>
            <a:ext cx="2270056" cy="3454271"/>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357166"/>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142976" y="214290"/>
            <a:ext cx="7786742" cy="5429288"/>
          </a:xfrm>
        </p:spPr>
        <p:txBody>
          <a:bodyPr>
            <a:normAutofit/>
          </a:bodyPr>
          <a:lstStyle/>
          <a:p>
            <a:pPr marL="0" indent="0" algn="ctr">
              <a:buNone/>
            </a:pPr>
            <a:r>
              <a:rPr lang="ru-RU" dirty="0" smtClean="0">
                <a:solidFill>
                  <a:srgbClr val="C00000"/>
                </a:solidFill>
                <a:latin typeface="Verdana" pitchFamily="34" charset="0"/>
                <a:ea typeface="Verdana" pitchFamily="34" charset="0"/>
              </a:rPr>
              <a:t>Агеев Петр </a:t>
            </a:r>
            <a:r>
              <a:rPr lang="ru-RU" dirty="0" err="1" smtClean="0">
                <a:solidFill>
                  <a:srgbClr val="C00000"/>
                </a:solidFill>
                <a:latin typeface="Verdana" pitchFamily="34" charset="0"/>
                <a:ea typeface="Verdana" pitchFamily="34" charset="0"/>
              </a:rPr>
              <a:t>Филлипович</a:t>
            </a:r>
            <a:endParaRPr lang="ru-RU" dirty="0">
              <a:solidFill>
                <a:srgbClr val="C00000"/>
              </a:solidFill>
              <a:latin typeface="Verdana" pitchFamily="34" charset="0"/>
              <a:ea typeface="Verdana" pitchFamily="34" charset="0"/>
            </a:endParaRPr>
          </a:p>
        </p:txBody>
      </p:sp>
      <p:sp>
        <p:nvSpPr>
          <p:cNvPr id="2052" name="Rectangle 4"/>
          <p:cNvSpPr>
            <a:spLocks noChangeArrowheads="1"/>
          </p:cNvSpPr>
          <p:nvPr/>
        </p:nvSpPr>
        <p:spPr bwMode="auto">
          <a:xfrm>
            <a:off x="928662" y="2923165"/>
            <a:ext cx="764386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ea typeface="Times New Roman" pitchFamily="18" charset="0"/>
              </a:rPr>
              <a:t>                  </a:t>
            </a:r>
            <a:endParaRPr kumimoji="0" lang="ru-RU" sz="2400" b="0" i="0" u="none" strike="noStrike" cap="none" normalizeH="0" baseline="0" dirty="0" smtClean="0">
              <a:ln>
                <a:noFill/>
              </a:ln>
              <a:solidFill>
                <a:schemeClr val="tx1"/>
              </a:solidFill>
              <a:effectLst/>
            </a:endParaRPr>
          </a:p>
        </p:txBody>
      </p:sp>
      <p:pic>
        <p:nvPicPr>
          <p:cNvPr id="2053" name="Picture 5" descr="18"/>
          <p:cNvPicPr>
            <a:picLocks noChangeAspect="1" noChangeArrowheads="1"/>
          </p:cNvPicPr>
          <p:nvPr/>
        </p:nvPicPr>
        <p:blipFill>
          <a:blip r:embed="rId3" cstate="print"/>
          <a:srcRect/>
          <a:stretch>
            <a:fillRect/>
          </a:stretch>
        </p:blipFill>
        <p:spPr bwMode="auto">
          <a:xfrm>
            <a:off x="406199" y="1466802"/>
            <a:ext cx="1872208" cy="3374390"/>
          </a:xfrm>
          <a:prstGeom prst="rect">
            <a:avLst/>
          </a:prstGeom>
          <a:noFill/>
          <a:ln w="9525">
            <a:noFill/>
            <a:miter lim="800000"/>
            <a:headEnd/>
            <a:tailEnd/>
          </a:ln>
        </p:spPr>
      </p:pic>
      <p:sp>
        <p:nvSpPr>
          <p:cNvPr id="9" name="Прямоугольник 8"/>
          <p:cNvSpPr/>
          <p:nvPr/>
        </p:nvSpPr>
        <p:spPr>
          <a:xfrm>
            <a:off x="2483768" y="980728"/>
            <a:ext cx="6408712" cy="5016758"/>
          </a:xfrm>
          <a:prstGeom prst="rect">
            <a:avLst/>
          </a:prstGeom>
        </p:spPr>
        <p:txBody>
          <a:bodyPr wrap="square">
            <a:spAutoFit/>
          </a:bodyPr>
          <a:lstStyle/>
          <a:p>
            <a:pPr algn="just"/>
            <a:r>
              <a:rPr lang="ru-RU" sz="2000" dirty="0" smtClean="0">
                <a:solidFill>
                  <a:schemeClr val="tx2">
                    <a:lumMod val="75000"/>
                  </a:schemeClr>
                </a:solidFill>
                <a:latin typeface="Verdana" pitchFamily="34" charset="0"/>
                <a:ea typeface="Verdana" pitchFamily="34" charset="0"/>
              </a:rPr>
              <a:t>Родился в 1923 году в селе </a:t>
            </a:r>
            <a:r>
              <a:rPr lang="ru-RU" sz="2000" dirty="0" err="1" smtClean="0">
                <a:solidFill>
                  <a:schemeClr val="tx2">
                    <a:lumMod val="75000"/>
                  </a:schemeClr>
                </a:solidFill>
                <a:latin typeface="Verdana" pitchFamily="34" charset="0"/>
                <a:ea typeface="Verdana" pitchFamily="34" charset="0"/>
              </a:rPr>
              <a:t>Галышино</a:t>
            </a:r>
            <a:r>
              <a:rPr lang="ru-RU" sz="2000" dirty="0" smtClean="0">
                <a:solidFill>
                  <a:schemeClr val="tx2">
                    <a:lumMod val="75000"/>
                  </a:schemeClr>
                </a:solidFill>
                <a:latin typeface="Verdana" pitchFamily="34" charset="0"/>
                <a:ea typeface="Verdana" pitchFamily="34" charset="0"/>
              </a:rPr>
              <a:t> Брянской области. В 1933 году переехал в село </a:t>
            </a:r>
            <a:r>
              <a:rPr lang="ru-RU" sz="2000" dirty="0" err="1" smtClean="0">
                <a:solidFill>
                  <a:schemeClr val="tx2">
                    <a:lumMod val="75000"/>
                  </a:schemeClr>
                </a:solidFill>
                <a:latin typeface="Verdana" pitchFamily="34" charset="0"/>
                <a:ea typeface="Verdana" pitchFamily="34" charset="0"/>
              </a:rPr>
              <a:t>Б-Неклиновка</a:t>
            </a:r>
            <a:r>
              <a:rPr lang="ru-RU" sz="2000" dirty="0" smtClean="0">
                <a:solidFill>
                  <a:schemeClr val="tx2">
                    <a:lumMod val="75000"/>
                  </a:schemeClr>
                </a:solidFill>
                <a:latin typeface="Verdana" pitchFamily="34" charset="0"/>
                <a:ea typeface="Verdana" pitchFamily="34" charset="0"/>
              </a:rPr>
              <a:t>. С 17 лет работал в колхозе.  В 1943 году после освобождения села был призван в армию , 27 сентября участвовал в своем первом бою под Мелитополем в пехотных войсках. Там получил сквозное ранение в грудь ранение и попал в плен в бессознательном сознании. Пробыл  в плену сутки, т.к. был отбит нашей армией. После лечения в госпитале попал в саперную часть – разминировали дорогу Минск- Москва. Участвовал в освобождении Литвы, Восточной Пруссии, </a:t>
            </a:r>
            <a:r>
              <a:rPr lang="ru-RU" sz="2000" dirty="0" err="1" smtClean="0">
                <a:solidFill>
                  <a:schemeClr val="tx2">
                    <a:lumMod val="75000"/>
                  </a:schemeClr>
                </a:solidFill>
                <a:latin typeface="Verdana" pitchFamily="34" charset="0"/>
                <a:ea typeface="Verdana" pitchFamily="34" charset="0"/>
              </a:rPr>
              <a:t>Кенисберга</a:t>
            </a:r>
            <a:r>
              <a:rPr lang="ru-RU" sz="2000" dirty="0" smtClean="0">
                <a:solidFill>
                  <a:schemeClr val="tx2">
                    <a:lumMod val="75000"/>
                  </a:schemeClr>
                </a:solidFill>
                <a:latin typeface="Verdana" pitchFamily="34" charset="0"/>
                <a:ea typeface="Verdana" pitchFamily="34" charset="0"/>
              </a:rPr>
              <a:t>.</a:t>
            </a:r>
          </a:p>
          <a:p>
            <a:pPr algn="just"/>
            <a:r>
              <a:rPr lang="ru-RU" sz="2000" dirty="0" smtClean="0">
                <a:solidFill>
                  <a:schemeClr val="tx2">
                    <a:lumMod val="75000"/>
                  </a:schemeClr>
                </a:solidFill>
                <a:latin typeface="Verdana" pitchFamily="34" charset="0"/>
                <a:ea typeface="Verdana" pitchFamily="34" charset="0"/>
              </a:rPr>
              <a:t>   Награжден медалью «За  взятие </a:t>
            </a:r>
            <a:r>
              <a:rPr lang="ru-RU" sz="2000" dirty="0" err="1" smtClean="0">
                <a:solidFill>
                  <a:schemeClr val="tx2">
                    <a:lumMod val="75000"/>
                  </a:schemeClr>
                </a:solidFill>
                <a:latin typeface="Verdana" pitchFamily="34" charset="0"/>
                <a:ea typeface="Verdana" pitchFamily="34" charset="0"/>
              </a:rPr>
              <a:t>Кенисберга</a:t>
            </a:r>
            <a:r>
              <a:rPr lang="ru-RU" sz="2000" dirty="0" smtClean="0">
                <a:solidFill>
                  <a:schemeClr val="tx2">
                    <a:lumMod val="75000"/>
                  </a:schemeClr>
                </a:solidFill>
                <a:latin typeface="Verdana" pitchFamily="34" charset="0"/>
                <a:ea typeface="Verdana" pitchFamily="34" charset="0"/>
              </a:rPr>
              <a:t>», «За отвагу».</a:t>
            </a:r>
            <a:endParaRPr lang="ru-RU" sz="2000" dirty="0">
              <a:solidFill>
                <a:schemeClr val="tx2">
                  <a:lumMod val="75000"/>
                </a:schemeClr>
              </a:solidFill>
              <a:latin typeface="Verdana" pitchFamily="34" charset="0"/>
              <a:ea typeface="Verdana" pitchFamily="34" charset="0"/>
            </a:endParaRPr>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Тороп</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Анатолий  Дмитриевич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843808" y="1571612"/>
            <a:ext cx="5472608" cy="4429156"/>
          </a:xfrm>
        </p:spPr>
        <p:txBody>
          <a:bodyPr>
            <a:normAutofit/>
          </a:bodyPr>
          <a:lstStyle/>
          <a:p>
            <a:pPr algn="just">
              <a:buNone/>
            </a:pPr>
            <a:r>
              <a:rPr lang="ru-RU" dirty="0" smtClean="0"/>
              <a:t>   </a:t>
            </a:r>
            <a:r>
              <a:rPr lang="ru-RU" sz="2800" dirty="0" smtClean="0">
                <a:solidFill>
                  <a:srgbClr val="002060"/>
                </a:solidFill>
                <a:latin typeface="Verdana" pitchFamily="34" charset="0"/>
                <a:ea typeface="Verdana" pitchFamily="34" charset="0"/>
              </a:rPr>
              <a:t>1922 года рождения. Участвовал в боях на Висле, служил в 411 минометном ордена Суворова полку. Имеет награды: Медали «За отвагу», «За взятие Берлина», «За победу над Германией»</a:t>
            </a:r>
            <a:endParaRPr lang="ru-RU" sz="2800" dirty="0">
              <a:solidFill>
                <a:srgbClr val="002060"/>
              </a:solidFill>
              <a:latin typeface="Verdana" pitchFamily="34" charset="0"/>
              <a:ea typeface="Verdana" pitchFamily="34" charset="0"/>
            </a:endParaRPr>
          </a:p>
        </p:txBody>
      </p:sp>
      <p:pic>
        <p:nvPicPr>
          <p:cNvPr id="58370" name="Picture 2" descr="32"/>
          <p:cNvPicPr>
            <a:picLocks noChangeAspect="1" noChangeArrowheads="1"/>
          </p:cNvPicPr>
          <p:nvPr/>
        </p:nvPicPr>
        <p:blipFill>
          <a:blip r:embed="rId4" cstate="print"/>
          <a:srcRect/>
          <a:stretch>
            <a:fillRect/>
          </a:stretch>
        </p:blipFill>
        <p:spPr bwMode="auto">
          <a:xfrm>
            <a:off x="428597" y="1571612"/>
            <a:ext cx="2199188" cy="3314708"/>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28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Угначев</a:t>
            </a:r>
            <a:r>
              <a:rPr lang="ru-RU" sz="28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Александр Петрович</a:t>
            </a:r>
            <a:endParaRPr lang="ru-RU" sz="28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2500298" y="1428736"/>
            <a:ext cx="6104150" cy="4071966"/>
          </a:xfrm>
        </p:spPr>
        <p:txBody>
          <a:bodyPr>
            <a:normAutofit fontScale="55000" lnSpcReduction="20000"/>
          </a:bodyPr>
          <a:lstStyle/>
          <a:p>
            <a:pPr algn="just">
              <a:buNone/>
            </a:pPr>
            <a:r>
              <a:rPr lang="ru-RU" sz="3800" dirty="0" smtClean="0">
                <a:latin typeface="Verdana" pitchFamily="34" charset="0"/>
                <a:ea typeface="Verdana" pitchFamily="34" charset="0"/>
              </a:rPr>
              <a:t>     </a:t>
            </a:r>
            <a:r>
              <a:rPr lang="ru-RU" sz="3800" dirty="0" smtClean="0">
                <a:solidFill>
                  <a:srgbClr val="002060"/>
                </a:solidFill>
                <a:latin typeface="Verdana" pitchFamily="34" charset="0"/>
                <a:ea typeface="Verdana" pitchFamily="34" charset="0"/>
              </a:rPr>
              <a:t>Был сыном полка.  В 12 лет, с разрешения родителей,  попал на фронт воспитанником в 316-ю Гвардейскую </a:t>
            </a:r>
            <a:r>
              <a:rPr lang="ru-RU" sz="3800" dirty="0" err="1" smtClean="0">
                <a:solidFill>
                  <a:srgbClr val="002060"/>
                </a:solidFill>
                <a:latin typeface="Verdana" pitchFamily="34" charset="0"/>
                <a:ea typeface="Verdana" pitchFamily="34" charset="0"/>
              </a:rPr>
              <a:t>Панфиловскую</a:t>
            </a:r>
            <a:r>
              <a:rPr lang="ru-RU" sz="3800" dirty="0" smtClean="0">
                <a:solidFill>
                  <a:srgbClr val="002060"/>
                </a:solidFill>
                <a:latin typeface="Verdana" pitchFamily="34" charset="0"/>
                <a:ea typeface="Verdana" pitchFamily="34" charset="0"/>
              </a:rPr>
              <a:t> </a:t>
            </a:r>
            <a:r>
              <a:rPr lang="ru-RU" sz="3800" dirty="0" err="1" smtClean="0">
                <a:solidFill>
                  <a:srgbClr val="002060"/>
                </a:solidFill>
                <a:latin typeface="Verdana" pitchFamily="34" charset="0"/>
                <a:ea typeface="Verdana" pitchFamily="34" charset="0"/>
              </a:rPr>
              <a:t>девизию</a:t>
            </a:r>
            <a:r>
              <a:rPr lang="ru-RU" sz="3800" dirty="0" smtClean="0">
                <a:solidFill>
                  <a:srgbClr val="002060"/>
                </a:solidFill>
                <a:latin typeface="Verdana" pitchFamily="34" charset="0"/>
                <a:ea typeface="Verdana" pitchFamily="34" charset="0"/>
              </a:rPr>
              <a:t>. Воевал под Сталинградом.  После госпиталя был определен в 6 - </a:t>
            </a:r>
            <a:r>
              <a:rPr lang="ru-RU" sz="3800" dirty="0" err="1" smtClean="0">
                <a:solidFill>
                  <a:srgbClr val="002060"/>
                </a:solidFill>
                <a:latin typeface="Verdana" pitchFamily="34" charset="0"/>
                <a:ea typeface="Verdana" pitchFamily="34" charset="0"/>
              </a:rPr>
              <a:t>ю</a:t>
            </a:r>
            <a:r>
              <a:rPr lang="ru-RU" sz="3800" dirty="0" smtClean="0">
                <a:solidFill>
                  <a:srgbClr val="002060"/>
                </a:solidFill>
                <a:latin typeface="Verdana" pitchFamily="34" charset="0"/>
                <a:ea typeface="Verdana" pitchFamily="34" charset="0"/>
              </a:rPr>
              <a:t> гвардейскую танковую армию (22 –ой танковый полк). Участвовал в войне с Японией. Был в </a:t>
            </a:r>
            <a:r>
              <a:rPr lang="ru-RU" sz="3800" dirty="0" err="1" smtClean="0">
                <a:solidFill>
                  <a:srgbClr val="002060"/>
                </a:solidFill>
                <a:latin typeface="Verdana" pitchFamily="34" charset="0"/>
                <a:ea typeface="Verdana" pitchFamily="34" charset="0"/>
              </a:rPr>
              <a:t>Манджурии</a:t>
            </a:r>
            <a:r>
              <a:rPr lang="ru-RU" sz="3800" dirty="0" smtClean="0">
                <a:solidFill>
                  <a:srgbClr val="002060"/>
                </a:solidFill>
                <a:latin typeface="Verdana" pitchFamily="34" charset="0"/>
                <a:ea typeface="Verdana" pitchFamily="34" charset="0"/>
              </a:rPr>
              <a:t>. </a:t>
            </a:r>
          </a:p>
          <a:p>
            <a:pPr algn="just">
              <a:buNone/>
            </a:pPr>
            <a:r>
              <a:rPr lang="ru-RU" sz="3800" dirty="0" smtClean="0">
                <a:solidFill>
                  <a:srgbClr val="002060"/>
                </a:solidFill>
                <a:latin typeface="Verdana" pitchFamily="34" charset="0"/>
                <a:ea typeface="Verdana" pitchFamily="34" charset="0"/>
              </a:rPr>
              <a:t>     Имеет Орден Красной звезды за то, заменил в танке стрелка –пулеметчика, медаль «За оборону Сталинграда», «За Победу над Японией», «За Победу над Германией</a:t>
            </a:r>
            <a:r>
              <a:rPr lang="ru-RU" sz="3800" dirty="0" smtClean="0">
                <a:latin typeface="Verdana" pitchFamily="34" charset="0"/>
                <a:ea typeface="Verdana" pitchFamily="34" charset="0"/>
              </a:rPr>
              <a:t>.</a:t>
            </a:r>
          </a:p>
          <a:p>
            <a:pPr>
              <a:buNone/>
            </a:pPr>
            <a:endParaRPr lang="ru-RU" dirty="0"/>
          </a:p>
        </p:txBody>
      </p:sp>
      <p:pic>
        <p:nvPicPr>
          <p:cNvPr id="7170" name="Picture 2" descr="Б-Н  Мужик"/>
          <p:cNvPicPr>
            <a:picLocks noChangeAspect="1" noChangeArrowheads="1"/>
          </p:cNvPicPr>
          <p:nvPr/>
        </p:nvPicPr>
        <p:blipFill>
          <a:blip r:embed="rId4" cstate="print"/>
          <a:srcRect/>
          <a:stretch>
            <a:fillRect/>
          </a:stretch>
        </p:blipFill>
        <p:spPr bwMode="auto">
          <a:xfrm>
            <a:off x="467544" y="1844824"/>
            <a:ext cx="2117206" cy="2577468"/>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Хлыстов Василий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357554" y="2000240"/>
            <a:ext cx="5318902" cy="3500462"/>
          </a:xfrm>
        </p:spPr>
        <p:txBody>
          <a:bodyPr>
            <a:normAutofit/>
          </a:bodyPr>
          <a:lstStyle/>
          <a:p>
            <a:pPr>
              <a:buNone/>
            </a:pPr>
            <a:r>
              <a:rPr lang="ru-RU" dirty="0" smtClean="0"/>
              <a:t>   </a:t>
            </a:r>
            <a:endParaRPr lang="ru-RU" dirty="0"/>
          </a:p>
        </p:txBody>
      </p:sp>
      <p:pic>
        <p:nvPicPr>
          <p:cNvPr id="10242" name="Picture 2" descr="37"/>
          <p:cNvPicPr>
            <a:picLocks noChangeAspect="1" noChangeArrowheads="1"/>
          </p:cNvPicPr>
          <p:nvPr/>
        </p:nvPicPr>
        <p:blipFill>
          <a:blip r:embed="rId4" cstate="print"/>
          <a:srcRect/>
          <a:stretch>
            <a:fillRect/>
          </a:stretch>
        </p:blipFill>
        <p:spPr bwMode="auto">
          <a:xfrm>
            <a:off x="755576" y="2458470"/>
            <a:ext cx="2917558" cy="2309733"/>
          </a:xfrm>
          <a:prstGeom prst="rect">
            <a:avLst/>
          </a:prstGeom>
          <a:noFill/>
          <a:ln w="9525">
            <a:noFill/>
            <a:miter lim="800000"/>
            <a:headEnd/>
            <a:tailEnd/>
          </a:ln>
        </p:spPr>
      </p:pic>
      <p:sp>
        <p:nvSpPr>
          <p:cNvPr id="10243" name="Rectangle 3"/>
          <p:cNvSpPr>
            <a:spLocks noChangeArrowheads="1"/>
          </p:cNvSpPr>
          <p:nvPr/>
        </p:nvSpPr>
        <p:spPr bwMode="auto">
          <a:xfrm>
            <a:off x="4139952" y="2463219"/>
            <a:ext cx="445993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2">
                    <a:lumMod val="75000"/>
                  </a:schemeClr>
                </a:solidFill>
                <a:effectLst/>
                <a:latin typeface="Verdana" pitchFamily="34" charset="0"/>
                <a:ea typeface="Verdana" pitchFamily="34" charset="0"/>
              </a:rPr>
              <a:t>В 1941 году  ушел на фронт, воевал в артиллерийских войсках, был командиром  орудия. Его семья получила  «похоронку» с  известием</a:t>
            </a:r>
            <a:r>
              <a:rPr kumimoji="0" lang="ru-RU" sz="2400" b="1" i="0" u="none" strike="noStrike" cap="none" normalizeH="0" baseline="0" dirty="0" smtClean="0">
                <a:ln>
                  <a:noFill/>
                </a:ln>
                <a:solidFill>
                  <a:schemeClr val="tx2">
                    <a:lumMod val="75000"/>
                  </a:schemeClr>
                </a:solidFill>
                <a:effectLst/>
                <a:latin typeface="Verdana" pitchFamily="34" charset="0"/>
                <a:ea typeface="Verdana" pitchFamily="34" charset="0"/>
              </a:rPr>
              <a:t>    </a:t>
            </a:r>
            <a:r>
              <a:rPr kumimoji="0" lang="ru-RU" sz="2400" b="0" i="0" u="none" strike="noStrike" cap="none" normalizeH="0" baseline="0" dirty="0" smtClean="0">
                <a:ln>
                  <a:noFill/>
                </a:ln>
                <a:solidFill>
                  <a:schemeClr val="tx2">
                    <a:lumMod val="75000"/>
                  </a:schemeClr>
                </a:solidFill>
                <a:effectLst/>
                <a:latin typeface="Verdana" pitchFamily="34" charset="0"/>
                <a:ea typeface="Verdana" pitchFamily="34" charset="0"/>
              </a:rPr>
              <a:t>о гибели.</a:t>
            </a:r>
            <a:r>
              <a:rPr kumimoji="0" lang="ru-RU" sz="2400" b="1" i="0" u="none" strike="noStrike" cap="none" normalizeH="0" baseline="0" dirty="0" smtClean="0">
                <a:ln>
                  <a:noFill/>
                </a:ln>
                <a:solidFill>
                  <a:schemeClr val="tx2">
                    <a:lumMod val="75000"/>
                  </a:schemeClr>
                </a:solidFill>
                <a:effectLst/>
                <a:latin typeface="Verdana" pitchFamily="34" charset="0"/>
                <a:ea typeface="Verdana" pitchFamily="34" charset="0"/>
              </a:rPr>
              <a:t>                                                     </a:t>
            </a:r>
            <a:endParaRPr kumimoji="0" lang="ru-RU" sz="2400" b="0" i="0" u="none" strike="noStrike" cap="none" normalizeH="0" baseline="0" dirty="0" smtClean="0">
              <a:ln>
                <a:noFill/>
              </a:ln>
              <a:solidFill>
                <a:schemeClr val="tx2">
                  <a:lumMod val="75000"/>
                </a:schemeClr>
              </a:solidFill>
              <a:effectLst/>
              <a:latin typeface="Verdana" pitchFamily="34" charset="0"/>
              <a:ea typeface="Verdana" pitchFamily="34" charset="0"/>
            </a:endParaRP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Школа  Иван Иванович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357554" y="2000240"/>
            <a:ext cx="5786446" cy="3500462"/>
          </a:xfrm>
        </p:spPr>
        <p:txBody>
          <a:bodyPr>
            <a:normAutofit/>
          </a:bodyPr>
          <a:lstStyle/>
          <a:p>
            <a:pPr>
              <a:buNone/>
            </a:pPr>
            <a:r>
              <a:rPr lang="ru-RU" dirty="0" smtClean="0"/>
              <a:t>   </a:t>
            </a:r>
            <a:endParaRPr lang="ru-RU" dirty="0"/>
          </a:p>
        </p:txBody>
      </p:sp>
      <p:sp>
        <p:nvSpPr>
          <p:cNvPr id="10243" name="Rectangle 3"/>
          <p:cNvSpPr>
            <a:spLocks noChangeArrowheads="1"/>
          </p:cNvSpPr>
          <p:nvPr/>
        </p:nvSpPr>
        <p:spPr bwMode="auto">
          <a:xfrm>
            <a:off x="714348" y="1539890"/>
            <a:ext cx="7818092"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400" dirty="0" smtClean="0">
                <a:solidFill>
                  <a:schemeClr val="tx2">
                    <a:lumMod val="75000"/>
                  </a:schemeClr>
                </a:solidFill>
                <a:latin typeface="Verdana" pitchFamily="34" charset="0"/>
                <a:ea typeface="Verdana" pitchFamily="34" charset="0"/>
              </a:rPr>
              <a:t>Родился в 1926 году в с. </a:t>
            </a:r>
            <a:r>
              <a:rPr lang="ru-RU" sz="2400" dirty="0" err="1" smtClean="0">
                <a:solidFill>
                  <a:schemeClr val="tx2">
                    <a:lumMod val="75000"/>
                  </a:schemeClr>
                </a:solidFill>
                <a:latin typeface="Verdana" pitchFamily="34" charset="0"/>
                <a:ea typeface="Verdana" pitchFamily="34" charset="0"/>
              </a:rPr>
              <a:t>Б-Неклиновка</a:t>
            </a:r>
            <a:r>
              <a:rPr lang="ru-RU" sz="2400" dirty="0" smtClean="0">
                <a:solidFill>
                  <a:schemeClr val="tx2">
                    <a:lumMod val="75000"/>
                  </a:schemeClr>
                </a:solidFill>
                <a:latin typeface="Verdana" pitchFamily="34" charset="0"/>
                <a:ea typeface="Verdana" pitchFamily="34" charset="0"/>
              </a:rPr>
              <a:t>. В армию призвали в 1943 году. Воевал: 4-й Украинский фронт, пехота. Первый бой принял под городом </a:t>
            </a:r>
            <a:r>
              <a:rPr lang="ru-RU" sz="2400" dirty="0" err="1" smtClean="0">
                <a:solidFill>
                  <a:schemeClr val="tx2">
                    <a:lumMod val="75000"/>
                  </a:schemeClr>
                </a:solidFill>
                <a:latin typeface="Verdana" pitchFamily="34" charset="0"/>
                <a:ea typeface="Verdana" pitchFamily="34" charset="0"/>
              </a:rPr>
              <a:t>Мелитопль</a:t>
            </a:r>
            <a:r>
              <a:rPr lang="ru-RU" sz="2400" dirty="0" smtClean="0">
                <a:solidFill>
                  <a:schemeClr val="tx2">
                    <a:lumMod val="75000"/>
                  </a:schemeClr>
                </a:solidFill>
                <a:latin typeface="Verdana" pitchFamily="34" charset="0"/>
                <a:ea typeface="Verdana" pitchFamily="34" charset="0"/>
              </a:rPr>
              <a:t>, получил тяжелое ранение и 9 месяцев пролежал в госпитале. Было сделано три операции. После служил в артиллерийском корпусе артиллеристом – разведчиком. Победу встретил на юге Германии. Награжден: Орденом Отечественной войны, медалями «За Отвагу», «За Победу над Германией».</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Шумченко</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Владимир Алексеевич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57158" y="2000240"/>
            <a:ext cx="8786842" cy="3500462"/>
          </a:xfrm>
        </p:spPr>
        <p:txBody>
          <a:bodyPr>
            <a:normAutofit/>
          </a:bodyPr>
          <a:lstStyle/>
          <a:p>
            <a:pPr>
              <a:buNone/>
            </a:pPr>
            <a:r>
              <a:rPr lang="ru-RU" dirty="0" smtClean="0"/>
              <a:t>   </a:t>
            </a:r>
            <a:endParaRPr lang="ru-RU" dirty="0"/>
          </a:p>
        </p:txBody>
      </p:sp>
      <p:sp>
        <p:nvSpPr>
          <p:cNvPr id="10243" name="Rectangle 3"/>
          <p:cNvSpPr>
            <a:spLocks noChangeArrowheads="1"/>
          </p:cNvSpPr>
          <p:nvPr/>
        </p:nvSpPr>
        <p:spPr bwMode="auto">
          <a:xfrm>
            <a:off x="3491880" y="2318483"/>
            <a:ext cx="5112568" cy="3847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dirty="0" smtClean="0">
                <a:solidFill>
                  <a:schemeClr val="tx2">
                    <a:lumMod val="75000"/>
                  </a:schemeClr>
                </a:solidFill>
                <a:latin typeface="Verdana" pitchFamily="34" charset="0"/>
                <a:ea typeface="Verdana" pitchFamily="34" charset="0"/>
              </a:rPr>
              <a:t>Родился в 1909 году в селе Покровское в крестьянской семье. В 1941 году был призван в ряды Красной армии и воевал на разных фронтах. В 1943 году получил ранение в глаз и долго находился в госпитале. Оставшись с одним глазом был комиссован по ранению. Награжден медалями «За боевые заслуги» и «Орденом Отечественной войны </a:t>
            </a:r>
            <a:r>
              <a:rPr lang="en-US" sz="2000" dirty="0" smtClean="0">
                <a:solidFill>
                  <a:schemeClr val="tx2">
                    <a:lumMod val="75000"/>
                  </a:schemeClr>
                </a:solidFill>
                <a:latin typeface="Verdana" pitchFamily="34" charset="0"/>
                <a:ea typeface="Verdana" pitchFamily="34" charset="0"/>
              </a:rPr>
              <a:t>I</a:t>
            </a:r>
            <a:r>
              <a:rPr lang="ru-RU" sz="2000" dirty="0" smtClean="0">
                <a:solidFill>
                  <a:schemeClr val="tx2">
                    <a:lumMod val="75000"/>
                  </a:schemeClr>
                </a:solidFill>
                <a:latin typeface="Verdana" pitchFamily="34" charset="0"/>
                <a:ea typeface="Verdana" pitchFamily="34" charset="0"/>
              </a:rPr>
              <a:t> степени»</a:t>
            </a:r>
            <a:r>
              <a:rPr lang="ru-RU" sz="2000" dirty="0" smtClean="0"/>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60848"/>
            <a:ext cx="2944813"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0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Чуев Игнат </a:t>
            </a:r>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Варфоломеевич</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357554" y="2000240"/>
            <a:ext cx="5786446" cy="3500462"/>
          </a:xfrm>
        </p:spPr>
        <p:txBody>
          <a:bodyPr>
            <a:normAutofit/>
          </a:bodyPr>
          <a:lstStyle/>
          <a:p>
            <a:pPr>
              <a:buNone/>
            </a:pPr>
            <a:r>
              <a:rPr lang="ru-RU" dirty="0" smtClean="0"/>
              <a:t>   </a:t>
            </a:r>
            <a:endParaRPr lang="ru-RU" dirty="0"/>
          </a:p>
        </p:txBody>
      </p:sp>
      <p:pic>
        <p:nvPicPr>
          <p:cNvPr id="60418" name="Picture 2" descr="img125"/>
          <p:cNvPicPr>
            <a:picLocks noChangeAspect="1" noChangeArrowheads="1"/>
          </p:cNvPicPr>
          <p:nvPr/>
        </p:nvPicPr>
        <p:blipFill>
          <a:blip r:embed="rId4" cstate="print"/>
          <a:srcRect/>
          <a:stretch>
            <a:fillRect/>
          </a:stretch>
        </p:blipFill>
        <p:spPr bwMode="auto">
          <a:xfrm>
            <a:off x="1857356" y="1395413"/>
            <a:ext cx="5213369" cy="4285723"/>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6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Юрков Петр Терентьевич</a:t>
            </a:r>
            <a:endParaRPr lang="ru-RU" sz="36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357554" y="2000240"/>
            <a:ext cx="5786446" cy="3500462"/>
          </a:xfrm>
        </p:spPr>
        <p:txBody>
          <a:bodyPr>
            <a:normAutofit/>
          </a:bodyPr>
          <a:lstStyle/>
          <a:p>
            <a:pPr>
              <a:buNone/>
            </a:pPr>
            <a:r>
              <a:rPr lang="ru-RU" dirty="0" smtClean="0"/>
              <a:t>   </a:t>
            </a:r>
            <a:endParaRPr lang="ru-RU" dirty="0"/>
          </a:p>
        </p:txBody>
      </p:sp>
      <p:sp>
        <p:nvSpPr>
          <p:cNvPr id="10243" name="Rectangle 3"/>
          <p:cNvSpPr>
            <a:spLocks noChangeArrowheads="1"/>
          </p:cNvSpPr>
          <p:nvPr/>
        </p:nvSpPr>
        <p:spPr bwMode="auto">
          <a:xfrm>
            <a:off x="3072614" y="2013194"/>
            <a:ext cx="5819865"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000" dirty="0" smtClean="0">
                <a:solidFill>
                  <a:srgbClr val="002060"/>
                </a:solidFill>
                <a:latin typeface="Verdana" pitchFamily="34" charset="0"/>
                <a:ea typeface="Verdana" pitchFamily="34" charset="0"/>
              </a:rPr>
              <a:t>Родился в 1923 году в с. </a:t>
            </a:r>
            <a:r>
              <a:rPr lang="ru-RU" sz="2000" dirty="0" err="1" smtClean="0">
                <a:solidFill>
                  <a:srgbClr val="002060"/>
                </a:solidFill>
                <a:latin typeface="Verdana" pitchFamily="34" charset="0"/>
                <a:ea typeface="Verdana" pitchFamily="34" charset="0"/>
              </a:rPr>
              <a:t>Галышино</a:t>
            </a:r>
            <a:r>
              <a:rPr lang="ru-RU" sz="2000" dirty="0" smtClean="0">
                <a:solidFill>
                  <a:srgbClr val="002060"/>
                </a:solidFill>
                <a:latin typeface="Verdana" pitchFamily="34" charset="0"/>
                <a:ea typeface="Verdana" pitchFamily="34" charset="0"/>
              </a:rPr>
              <a:t> Брянской области. Начал воевать в 1943 году под Мелитополем на реке Молочной село </a:t>
            </a:r>
            <a:r>
              <a:rPr lang="ru-RU" sz="2000" dirty="0" err="1" smtClean="0">
                <a:solidFill>
                  <a:srgbClr val="002060"/>
                </a:solidFill>
                <a:latin typeface="Verdana" pitchFamily="34" charset="0"/>
                <a:ea typeface="Verdana" pitchFamily="34" charset="0"/>
              </a:rPr>
              <a:t>Мордвала</a:t>
            </a:r>
            <a:r>
              <a:rPr lang="ru-RU" sz="2000" dirty="0" smtClean="0">
                <a:solidFill>
                  <a:srgbClr val="002060"/>
                </a:solidFill>
                <a:latin typeface="Verdana" pitchFamily="34" charset="0"/>
                <a:ea typeface="Verdana" pitchFamily="34" charset="0"/>
              </a:rPr>
              <a:t>.  Там стояли в обороне всю зиму, весной пошли в наступление. Прошел Молдавию, Польшу, Болгарию в звании сержанта. Победу встретил в Болгарии. Был ранен - во время войны в госпитале встретился с земляком Власенко Иваном Никитовичем, с ним вместе воевали и демобилизовались. Награжден Орденом Славы 3 - й степени, орденом Отечественной войны, медалями</a:t>
            </a:r>
            <a:r>
              <a:rPr lang="ru-RU" sz="2000" dirty="0" smtClean="0">
                <a:solidFill>
                  <a:srgbClr val="002060"/>
                </a:solidFill>
              </a:rPr>
              <a:t>.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endParaRPr>
          </a:p>
        </p:txBody>
      </p:sp>
      <p:pic>
        <p:nvPicPr>
          <p:cNvPr id="59394" name="Picture 2" descr="Б-Н Юрков"/>
          <p:cNvPicPr>
            <a:picLocks noChangeAspect="1" noChangeArrowheads="1"/>
          </p:cNvPicPr>
          <p:nvPr/>
        </p:nvPicPr>
        <p:blipFill>
          <a:blip r:embed="rId4" cstate="print"/>
          <a:srcRect/>
          <a:stretch>
            <a:fillRect/>
          </a:stretch>
        </p:blipFill>
        <p:spPr bwMode="auto">
          <a:xfrm>
            <a:off x="299319" y="2276872"/>
            <a:ext cx="2755466" cy="2360874"/>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28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Якшин</a:t>
            </a:r>
            <a:r>
              <a:rPr lang="ru-RU" sz="28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Даниил Федосеевич </a:t>
            </a:r>
            <a:endParaRPr lang="ru-RU" sz="28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357554" y="2000240"/>
            <a:ext cx="5786446" cy="3500462"/>
          </a:xfrm>
        </p:spPr>
        <p:txBody>
          <a:bodyPr>
            <a:normAutofit/>
          </a:bodyPr>
          <a:lstStyle/>
          <a:p>
            <a:pPr>
              <a:buNone/>
            </a:pPr>
            <a:r>
              <a:rPr lang="ru-RU" dirty="0" smtClean="0"/>
              <a:t>   </a:t>
            </a:r>
            <a:endParaRPr lang="ru-RU" dirty="0"/>
          </a:p>
        </p:txBody>
      </p:sp>
      <p:pic>
        <p:nvPicPr>
          <p:cNvPr id="51202" name="Picture 2" descr="30"/>
          <p:cNvPicPr>
            <a:picLocks noChangeAspect="1" noChangeArrowheads="1"/>
          </p:cNvPicPr>
          <p:nvPr/>
        </p:nvPicPr>
        <p:blipFill>
          <a:blip r:embed="rId4" cstate="print"/>
          <a:srcRect/>
          <a:stretch>
            <a:fillRect/>
          </a:stretch>
        </p:blipFill>
        <p:spPr bwMode="auto">
          <a:xfrm>
            <a:off x="3059833" y="1571612"/>
            <a:ext cx="2952328" cy="3837595"/>
          </a:xfrm>
          <a:prstGeom prst="rect">
            <a:avLst/>
          </a:prstGeom>
          <a:noFill/>
          <a:ln w="9525">
            <a:noFill/>
            <a:miter lim="800000"/>
            <a:headEnd/>
            <a:tailEnd/>
          </a:ln>
        </p:spPr>
      </p:pic>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Яценко</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Иван Федосеевич </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357554" y="2000240"/>
            <a:ext cx="5786446" cy="3500462"/>
          </a:xfrm>
        </p:spPr>
        <p:txBody>
          <a:bodyPr>
            <a:normAutofit/>
          </a:bodyPr>
          <a:lstStyle/>
          <a:p>
            <a:pPr>
              <a:buNone/>
            </a:pPr>
            <a:r>
              <a:rPr lang="ru-RU" dirty="0" smtClean="0"/>
              <a:t>   </a:t>
            </a:r>
            <a:endParaRPr lang="ru-RU" dirty="0"/>
          </a:p>
        </p:txBody>
      </p:sp>
      <p:sp>
        <p:nvSpPr>
          <p:cNvPr id="5" name="Прямоугольник 4"/>
          <p:cNvSpPr/>
          <p:nvPr/>
        </p:nvSpPr>
        <p:spPr>
          <a:xfrm>
            <a:off x="785786" y="2551837"/>
            <a:ext cx="7929618" cy="3108543"/>
          </a:xfrm>
          <a:prstGeom prst="rect">
            <a:avLst/>
          </a:prstGeom>
        </p:spPr>
        <p:txBody>
          <a:bodyPr wrap="square">
            <a:spAutoFit/>
          </a:bodyPr>
          <a:lstStyle/>
          <a:p>
            <a:pPr algn="just"/>
            <a:r>
              <a:rPr lang="ru-RU" sz="2800" dirty="0" smtClean="0">
                <a:solidFill>
                  <a:srgbClr val="002060"/>
                </a:solidFill>
                <a:latin typeface="Verdana" pitchFamily="34" charset="0"/>
                <a:ea typeface="Verdana" pitchFamily="34" charset="0"/>
              </a:rPr>
              <a:t>Родился в 1924 году в Сумской области (Украина) г. </a:t>
            </a:r>
            <a:r>
              <a:rPr lang="ru-RU" sz="2800" dirty="0" err="1" smtClean="0">
                <a:solidFill>
                  <a:srgbClr val="002060"/>
                </a:solidFill>
                <a:latin typeface="Verdana" pitchFamily="34" charset="0"/>
                <a:ea typeface="Verdana" pitchFamily="34" charset="0"/>
              </a:rPr>
              <a:t>Кержиевка</a:t>
            </a:r>
            <a:r>
              <a:rPr lang="ru-RU" sz="2800" dirty="0" smtClean="0">
                <a:solidFill>
                  <a:srgbClr val="002060"/>
                </a:solidFill>
                <a:latin typeface="Verdana" pitchFamily="34" charset="0"/>
                <a:ea typeface="Verdana" pitchFamily="34" charset="0"/>
              </a:rPr>
              <a:t>. Служил на Кубани в Керчи. В армию призвали с Кубани. В 1944 был ранен. Лежал в госпитале до мая 1945 года. Награжден Орденом Отечественной войны, медалью «За отвагу».</a:t>
            </a:r>
            <a:endParaRPr lang="ru-RU" sz="2800" dirty="0">
              <a:solidFill>
                <a:srgbClr val="002060"/>
              </a:solidFill>
              <a:latin typeface="Verdana" pitchFamily="34" charset="0"/>
              <a:ea typeface="Verdana" pitchFamily="34" charset="0"/>
            </a:endParaRPr>
          </a:p>
        </p:txBody>
      </p:sp>
    </p:spTree>
    <p:extLst>
      <p:ext uri="{BB962C8B-B14F-4D97-AF65-F5344CB8AC3E}">
        <p14:creationId xmlns:p14="http://schemas.microsoft.com/office/powerpoint/2010/main" val="42653654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a:bodyPr>
          <a:lstStyle/>
          <a:p>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Яценко Иван </a:t>
            </a:r>
            <a:r>
              <a:rPr lang="ru-RU" sz="3200" dirty="0" err="1" smtClean="0">
                <a:solidFill>
                  <a:srgbClr val="C00000"/>
                </a:solidFill>
                <a:effectLst>
                  <a:outerShdw blurRad="38100" dist="38100" dir="2700000" algn="tl">
                    <a:srgbClr val="000000">
                      <a:alpha val="43137"/>
                    </a:srgbClr>
                  </a:outerShdw>
                </a:effectLst>
                <a:latin typeface="Verdana" pitchFamily="34" charset="0"/>
                <a:ea typeface="Verdana" pitchFamily="34" charset="0"/>
              </a:rPr>
              <a:t>Лазоревич</a:t>
            </a:r>
            <a:r>
              <a:rPr lang="ru-RU" sz="3200" dirty="0" smtClean="0">
                <a:solidFill>
                  <a:srgbClr val="C00000"/>
                </a:solidFill>
                <a:effectLst>
                  <a:outerShdw blurRad="38100" dist="38100" dir="2700000" algn="tl">
                    <a:srgbClr val="000000">
                      <a:alpha val="43137"/>
                    </a:srgbClr>
                  </a:outerShdw>
                </a:effectLst>
                <a:latin typeface="Verdana" pitchFamily="34" charset="0"/>
                <a:ea typeface="Verdana" pitchFamily="34" charset="0"/>
              </a:rPr>
              <a:t> </a:t>
            </a:r>
            <a:endParaRPr lang="ru-RU" sz="3200" dirty="0">
              <a:solidFill>
                <a:srgbClr val="C00000"/>
              </a:solidFill>
              <a:effectLst>
                <a:outerShdw blurRad="38100" dist="38100" dir="2700000" algn="tl">
                  <a:srgbClr val="000000">
                    <a:alpha val="43137"/>
                  </a:srgbClr>
                </a:outerShdw>
              </a:effectLst>
              <a:latin typeface="Verdana" pitchFamily="34" charset="0"/>
              <a:ea typeface="Verdana" pitchFamily="34" charset="0"/>
            </a:endParaRPr>
          </a:p>
        </p:txBody>
      </p:sp>
      <p:sp>
        <p:nvSpPr>
          <p:cNvPr id="3" name="Объект 2"/>
          <p:cNvSpPr>
            <a:spLocks noGrp="1"/>
          </p:cNvSpPr>
          <p:nvPr>
            <p:ph idx="1"/>
          </p:nvPr>
        </p:nvSpPr>
        <p:spPr>
          <a:xfrm>
            <a:off x="3357554" y="2000240"/>
            <a:ext cx="5786446" cy="3500462"/>
          </a:xfrm>
        </p:spPr>
        <p:txBody>
          <a:bodyPr>
            <a:normAutofit/>
          </a:bodyPr>
          <a:lstStyle/>
          <a:p>
            <a:pPr>
              <a:buNone/>
            </a:pPr>
            <a:r>
              <a:rPr lang="ru-RU" dirty="0" smtClean="0"/>
              <a:t>   </a:t>
            </a:r>
            <a:endParaRPr lang="ru-RU"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412776"/>
            <a:ext cx="3836764" cy="480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826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357166"/>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142976" y="214290"/>
            <a:ext cx="7786742" cy="5429288"/>
          </a:xfrm>
        </p:spPr>
        <p:txBody>
          <a:bodyPr>
            <a:normAutofit/>
          </a:bodyPr>
          <a:lstStyle/>
          <a:p>
            <a:pPr marL="0" indent="0" algn="ctr">
              <a:buNone/>
            </a:pPr>
            <a:r>
              <a:rPr lang="ru-RU" dirty="0" smtClean="0">
                <a:solidFill>
                  <a:srgbClr val="C00000"/>
                </a:solidFill>
                <a:latin typeface="Verdana" pitchFamily="34" charset="0"/>
                <a:ea typeface="Verdana" pitchFamily="34" charset="0"/>
              </a:rPr>
              <a:t>Антонов Василий Федорович</a:t>
            </a:r>
            <a:endParaRPr lang="ru-RU" dirty="0">
              <a:solidFill>
                <a:srgbClr val="C00000"/>
              </a:solidFill>
              <a:latin typeface="Verdana" pitchFamily="34" charset="0"/>
              <a:ea typeface="Verdana" pitchFamily="34" charset="0"/>
            </a:endParaRPr>
          </a:p>
        </p:txBody>
      </p:sp>
      <p:sp>
        <p:nvSpPr>
          <p:cNvPr id="2052" name="Rectangle 4"/>
          <p:cNvSpPr>
            <a:spLocks noChangeArrowheads="1"/>
          </p:cNvSpPr>
          <p:nvPr/>
        </p:nvSpPr>
        <p:spPr bwMode="auto">
          <a:xfrm>
            <a:off x="928662" y="2923165"/>
            <a:ext cx="764386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ea typeface="Times New Roman" pitchFamily="18" charset="0"/>
              </a:rPr>
              <a:t>                  </a:t>
            </a:r>
            <a:endParaRPr kumimoji="0" lang="ru-RU" sz="2400" b="0" i="0" u="none" strike="noStrike" cap="none" normalizeH="0" baseline="0" dirty="0" smtClean="0">
              <a:ln>
                <a:noFill/>
              </a:ln>
              <a:solidFill>
                <a:schemeClr val="tx1"/>
              </a:solidFill>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967024"/>
            <a:ext cx="383348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474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28596" y="357166"/>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539553" y="214290"/>
            <a:ext cx="8136904" cy="5429288"/>
          </a:xfrm>
        </p:spPr>
        <p:txBody>
          <a:bodyPr>
            <a:normAutofit/>
          </a:bodyPr>
          <a:lstStyle/>
          <a:p>
            <a:pPr marL="0" indent="0" algn="ctr">
              <a:buNone/>
            </a:pPr>
            <a:r>
              <a:rPr lang="ru-RU" dirty="0" smtClean="0">
                <a:solidFill>
                  <a:srgbClr val="C00000"/>
                </a:solidFill>
                <a:latin typeface="Verdana" pitchFamily="34" charset="0"/>
                <a:ea typeface="Verdana" pitchFamily="34" charset="0"/>
              </a:rPr>
              <a:t>Антонов Антон Федорович</a:t>
            </a:r>
          </a:p>
          <a:p>
            <a:pPr algn="just">
              <a:buNone/>
            </a:pPr>
            <a:r>
              <a:rPr lang="ru-RU" sz="2000" dirty="0" smtClean="0"/>
              <a:t>      </a:t>
            </a:r>
            <a:r>
              <a:rPr lang="ru-RU" sz="2000" dirty="0" smtClean="0">
                <a:solidFill>
                  <a:srgbClr val="002060"/>
                </a:solidFill>
                <a:latin typeface="Verdana" pitchFamily="34" charset="0"/>
                <a:ea typeface="Verdana" pitchFamily="34" charset="0"/>
              </a:rPr>
              <a:t>Был участником  финской войны 1939-1940 годов. Там получил ранение, долго болел, поэтому в Великую  Отечественную не был призван в действующую армию.  Ушел на фронт   в 1943 году после освобождения </a:t>
            </a:r>
            <a:r>
              <a:rPr lang="ru-RU" sz="2000" dirty="0" err="1" smtClean="0">
                <a:solidFill>
                  <a:srgbClr val="002060"/>
                </a:solidFill>
                <a:latin typeface="Verdana" pitchFamily="34" charset="0"/>
                <a:ea typeface="Verdana" pitchFamily="34" charset="0"/>
              </a:rPr>
              <a:t>Б-Неклиновки</a:t>
            </a:r>
            <a:r>
              <a:rPr lang="ru-RU" sz="2000" dirty="0" smtClean="0">
                <a:solidFill>
                  <a:srgbClr val="002060"/>
                </a:solidFill>
                <a:latin typeface="Verdana" pitchFamily="34" charset="0"/>
                <a:ea typeface="Verdana" pitchFamily="34" charset="0"/>
              </a:rPr>
              <a:t> от </a:t>
            </a:r>
            <a:r>
              <a:rPr lang="ru-RU" sz="2000" dirty="0" err="1" smtClean="0">
                <a:solidFill>
                  <a:srgbClr val="002060"/>
                </a:solidFill>
                <a:latin typeface="Verdana" pitchFamily="34" charset="0"/>
                <a:ea typeface="Verdana" pitchFamily="34" charset="0"/>
              </a:rPr>
              <a:t>немецко</a:t>
            </a:r>
            <a:r>
              <a:rPr lang="ru-RU" sz="2000" dirty="0" smtClean="0">
                <a:solidFill>
                  <a:srgbClr val="002060"/>
                </a:solidFill>
                <a:latin typeface="Verdana" pitchFamily="34" charset="0"/>
                <a:ea typeface="Verdana" pitchFamily="34" charset="0"/>
              </a:rPr>
              <a:t> - </a:t>
            </a:r>
            <a:r>
              <a:rPr lang="ru-RU" sz="2000" dirty="0" err="1" smtClean="0">
                <a:solidFill>
                  <a:srgbClr val="002060"/>
                </a:solidFill>
                <a:latin typeface="Verdana" pitchFamily="34" charset="0"/>
                <a:ea typeface="Verdana" pitchFamily="34" charset="0"/>
              </a:rPr>
              <a:t>фашистких</a:t>
            </a:r>
            <a:r>
              <a:rPr lang="ru-RU" sz="2000" dirty="0" smtClean="0">
                <a:solidFill>
                  <a:srgbClr val="002060"/>
                </a:solidFill>
                <a:latin typeface="Verdana" pitchFamily="34" charset="0"/>
                <a:ea typeface="Verdana" pitchFamily="34" charset="0"/>
              </a:rPr>
              <a:t> оккупантов. Воевал в звании старшего сержанта 1250 артиллерийского полка 4 Украинского фронта. Погиб  в феврале 1945 года при взятии  </a:t>
            </a:r>
            <a:r>
              <a:rPr lang="ru-RU" sz="2000" dirty="0" err="1" smtClean="0">
                <a:solidFill>
                  <a:srgbClr val="002060"/>
                </a:solidFill>
                <a:latin typeface="Verdana" pitchFamily="34" charset="0"/>
                <a:ea typeface="Verdana" pitchFamily="34" charset="0"/>
              </a:rPr>
              <a:t>Кенисберга</a:t>
            </a:r>
            <a:r>
              <a:rPr lang="ru-RU" sz="2000" dirty="0" smtClean="0">
                <a:solidFill>
                  <a:srgbClr val="002060"/>
                </a:solidFill>
                <a:latin typeface="Verdana" pitchFamily="34" charset="0"/>
                <a:ea typeface="Verdana" pitchFamily="34" charset="0"/>
              </a:rPr>
              <a:t>. Награжден медалью «За отвагу».</a:t>
            </a:r>
          </a:p>
          <a:p>
            <a:pPr marL="0" indent="0" algn="ctr">
              <a:buNone/>
            </a:pPr>
            <a:endParaRPr lang="ru-RU" sz="4400" b="1" dirty="0">
              <a:solidFill>
                <a:srgbClr val="FFFF00"/>
              </a:solidFill>
            </a:endParaRPr>
          </a:p>
        </p:txBody>
      </p:sp>
      <p:sp>
        <p:nvSpPr>
          <p:cNvPr id="2052" name="Rectangle 4"/>
          <p:cNvSpPr>
            <a:spLocks noChangeArrowheads="1"/>
          </p:cNvSpPr>
          <p:nvPr/>
        </p:nvSpPr>
        <p:spPr bwMode="auto">
          <a:xfrm>
            <a:off x="928662" y="2923165"/>
            <a:ext cx="764386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ea typeface="Times New Roman" pitchFamily="18" charset="0"/>
              </a:rPr>
              <a:t>                  </a:t>
            </a:r>
            <a:endParaRPr kumimoji="0" lang="ru-RU" sz="2400" b="0" i="0" u="none" strike="noStrike" cap="none" normalizeH="0" baseline="0" dirty="0" smtClean="0">
              <a:ln>
                <a:noFill/>
              </a:ln>
              <a:solidFill>
                <a:schemeClr val="tx1"/>
              </a:solidFill>
              <a:effectLst/>
            </a:endParaRPr>
          </a:p>
        </p:txBody>
      </p:sp>
      <p:pic>
        <p:nvPicPr>
          <p:cNvPr id="24578" name="Picture 2" descr="img079"/>
          <p:cNvPicPr>
            <a:picLocks noChangeAspect="1" noChangeArrowheads="1"/>
          </p:cNvPicPr>
          <p:nvPr/>
        </p:nvPicPr>
        <p:blipFill rotWithShape="1">
          <a:blip r:embed="rId3" cstate="print"/>
          <a:srcRect l="2710" t="-3534" r="15008" b="1"/>
          <a:stretch/>
        </p:blipFill>
        <p:spPr bwMode="auto">
          <a:xfrm>
            <a:off x="3923928" y="3351186"/>
            <a:ext cx="3823854" cy="3185966"/>
          </a:xfrm>
          <a:prstGeom prst="rect">
            <a:avLst/>
          </a:prstGeom>
          <a:noFill/>
          <a:ln w="9525">
            <a:noFill/>
            <a:miter lim="800000"/>
            <a:headEnd/>
            <a:tailEnd/>
          </a:ln>
        </p:spPr>
      </p:pic>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940966"/>
          </a:xfrm>
        </p:spPr>
        <p:txBody>
          <a:bodyPr>
            <a:normAutofit fontScale="90000"/>
          </a:bodyPr>
          <a:lstStyle/>
          <a:p>
            <a:r>
              <a:rPr lang="ru-RU" dirty="0" smtClean="0"/>
              <a:t> </a:t>
            </a:r>
            <a:br>
              <a:rPr lang="ru-RU" dirty="0" smtClean="0"/>
            </a:br>
            <a:r>
              <a:rPr lang="ru-RU" dirty="0" smtClean="0"/>
              <a:t/>
            </a:r>
            <a:br>
              <a:rPr lang="ru-RU" dirty="0" smtClean="0"/>
            </a:br>
            <a:endParaRPr lang="ru-RU"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1142976" y="214290"/>
            <a:ext cx="7786742" cy="5429288"/>
          </a:xfrm>
        </p:spPr>
        <p:txBody>
          <a:bodyPr>
            <a:normAutofit/>
          </a:bodyPr>
          <a:lstStyle/>
          <a:p>
            <a:pPr marL="0" indent="0" algn="ctr">
              <a:buNone/>
            </a:pPr>
            <a:r>
              <a:rPr lang="ru-RU" dirty="0" err="1" smtClean="0">
                <a:solidFill>
                  <a:srgbClr val="C00000"/>
                </a:solidFill>
                <a:latin typeface="Verdana" pitchFamily="34" charset="0"/>
                <a:ea typeface="Verdana" pitchFamily="34" charset="0"/>
              </a:rPr>
              <a:t>Балацкий</a:t>
            </a:r>
            <a:r>
              <a:rPr lang="ru-RU" dirty="0" smtClean="0">
                <a:solidFill>
                  <a:srgbClr val="C00000"/>
                </a:solidFill>
                <a:latin typeface="Verdana" pitchFamily="34" charset="0"/>
                <a:ea typeface="Verdana" pitchFamily="34" charset="0"/>
              </a:rPr>
              <a:t> Тихон Андреевич</a:t>
            </a:r>
            <a:endParaRPr lang="ru-RU" dirty="0">
              <a:solidFill>
                <a:srgbClr val="C00000"/>
              </a:solidFill>
              <a:latin typeface="Verdana" pitchFamily="34" charset="0"/>
              <a:ea typeface="Verdana"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196752"/>
            <a:ext cx="2579301"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2" name="Rectangle 4"/>
          <p:cNvSpPr>
            <a:spLocks noChangeArrowheads="1"/>
          </p:cNvSpPr>
          <p:nvPr/>
        </p:nvSpPr>
        <p:spPr bwMode="auto">
          <a:xfrm>
            <a:off x="3203848" y="746690"/>
            <a:ext cx="5368680"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ea typeface="Times New Roman" pitchFamily="18" charset="0"/>
              </a:rPr>
              <a:t>                  </a:t>
            </a:r>
            <a:r>
              <a:rPr kumimoji="0" lang="ru-RU" sz="2000" b="0" i="0" u="none" strike="noStrike" cap="none" normalizeH="0" baseline="0" dirty="0" smtClean="0">
                <a:ln>
                  <a:noFill/>
                </a:ln>
                <a:solidFill>
                  <a:srgbClr val="002060"/>
                </a:solidFill>
                <a:effectLst/>
                <a:latin typeface="Verdana" pitchFamily="34" charset="0"/>
                <a:ea typeface="Verdana" pitchFamily="34" charset="0"/>
              </a:rPr>
              <a:t>Родился 25 мая 1913 г., в селе Отрадное </a:t>
            </a:r>
            <a:r>
              <a:rPr kumimoji="0" lang="ru-RU" sz="2000" b="0" i="0" u="none" strike="noStrike" cap="none" normalizeH="0" baseline="0" dirty="0" err="1" smtClean="0">
                <a:ln>
                  <a:noFill/>
                </a:ln>
                <a:solidFill>
                  <a:srgbClr val="002060"/>
                </a:solidFill>
                <a:effectLst/>
                <a:latin typeface="Verdana" pitchFamily="34" charset="0"/>
                <a:ea typeface="Verdana" pitchFamily="34" charset="0"/>
              </a:rPr>
              <a:t>Неклиновского</a:t>
            </a:r>
            <a:r>
              <a:rPr kumimoji="0" lang="ru-RU" sz="2000" b="0" i="0" u="none" strike="noStrike" cap="none" normalizeH="0" baseline="0" dirty="0" smtClean="0">
                <a:ln>
                  <a:noFill/>
                </a:ln>
                <a:solidFill>
                  <a:srgbClr val="002060"/>
                </a:solidFill>
                <a:effectLst/>
                <a:latin typeface="Verdana" pitchFamily="34" charset="0"/>
                <a:ea typeface="Verdana" pitchFamily="34" charset="0"/>
              </a:rPr>
              <a:t> района. В 1935 году призван  в ряды Советской Армии. Участник ликвидации </a:t>
            </a:r>
            <a:r>
              <a:rPr kumimoji="0" lang="ru-RU" sz="2000" b="0" i="0" u="none" strike="noStrike" cap="none" normalizeH="0" baseline="0" dirty="0" err="1" smtClean="0">
                <a:ln>
                  <a:noFill/>
                </a:ln>
                <a:solidFill>
                  <a:srgbClr val="002060"/>
                </a:solidFill>
                <a:effectLst/>
                <a:latin typeface="Verdana" pitchFamily="34" charset="0"/>
                <a:ea typeface="Verdana" pitchFamily="34" charset="0"/>
              </a:rPr>
              <a:t>белобандитов</a:t>
            </a:r>
            <a:r>
              <a:rPr kumimoji="0" lang="ru-RU" sz="2000" b="0" i="0" u="none" strike="noStrike" cap="none" normalizeH="0" baseline="0" dirty="0" smtClean="0">
                <a:ln>
                  <a:noFill/>
                </a:ln>
                <a:solidFill>
                  <a:srgbClr val="002060"/>
                </a:solidFill>
                <a:effectLst/>
                <a:latin typeface="Verdana" pitchFamily="34" charset="0"/>
                <a:ea typeface="Verdana" pitchFamily="34" charset="0"/>
              </a:rPr>
              <a:t> в станице Вешенской. В 1936 году участвовал  в борьбе  с бандитами на озере Хасан. В 1939 году направлен  в Польшу для помощи ликвидации фашистов. 22 июня 1941 года был  вновь  призван. До 1943 года – участник  ликвидации  банд на Кавказе, а также охранял  Военно-Грузинскую.  Дорогу. В 1943-1944 годах участвовал в борьбе с бандами на Карпатах. После окончания войны – охрана Карело-Финской границ</a:t>
            </a:r>
            <a:r>
              <a:rPr kumimoji="0" lang="ru-RU" sz="2000" b="0" i="0" u="none" strike="noStrike" cap="none" normalizeH="0" baseline="0" dirty="0" smtClean="0">
                <a:ln>
                  <a:noFill/>
                </a:ln>
                <a:solidFill>
                  <a:schemeClr val="tx2">
                    <a:lumMod val="75000"/>
                  </a:schemeClr>
                </a:solidFill>
                <a:effectLst/>
                <a:latin typeface="Verdana" pitchFamily="34" charset="0"/>
                <a:ea typeface="Verdana" pitchFamily="34" charset="0"/>
              </a:rPr>
              <a:t>ы</a:t>
            </a:r>
            <a:r>
              <a:rPr kumimoji="0" lang="ru-RU" sz="2400" b="0" i="0" u="none" strike="noStrike" cap="none" normalizeH="0" baseline="0" dirty="0" smtClean="0">
                <a:ln>
                  <a:noFill/>
                </a:ln>
                <a:solidFill>
                  <a:schemeClr val="tx2">
                    <a:lumMod val="75000"/>
                  </a:schemeClr>
                </a:solidFill>
                <a:effectLst/>
                <a:latin typeface="Verdana" pitchFamily="34" charset="0"/>
                <a:ea typeface="Verdana" pitchFamily="34" charset="0"/>
              </a:rPr>
              <a:t>.</a:t>
            </a:r>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897</TotalTime>
  <Words>3346</Words>
  <Application>Microsoft Office PowerPoint</Application>
  <PresentationFormat>Экран (4:3)</PresentationFormat>
  <Paragraphs>208</Paragraphs>
  <Slides>69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69</vt:i4>
      </vt:variant>
    </vt:vector>
  </HeadingPairs>
  <TitlesOfParts>
    <vt:vector size="70" baseType="lpstr">
      <vt:lpstr>Тема Office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Жарких Егор  Михайлович</vt:lpstr>
      <vt:lpstr>Жарких Михаил Михайлович</vt:lpstr>
      <vt:lpstr>Зеленых Николай Сергеевич</vt:lpstr>
      <vt:lpstr>Ермоленко Илья Матвеевич</vt:lpstr>
      <vt:lpstr>Ефимов Николай Михайлович</vt:lpstr>
      <vt:lpstr>Презентация PowerPoint</vt:lpstr>
      <vt:lpstr>Презентация PowerPoint</vt:lpstr>
      <vt:lpstr>Калинин Иван Михайлович</vt:lpstr>
      <vt:lpstr>Киянов Иван Сергеевич</vt:lpstr>
      <vt:lpstr>Коровин Василий Федорович</vt:lpstr>
      <vt:lpstr>Кравцов Николай Владимирович</vt:lpstr>
      <vt:lpstr>Кривошапко Василий Ильич</vt:lpstr>
      <vt:lpstr>Кущев Николай Иванович</vt:lpstr>
      <vt:lpstr>Кучеренко Иван Федорович</vt:lpstr>
      <vt:lpstr>Курдин Николай Петрович</vt:lpstr>
      <vt:lpstr>Кислица Михаил Васильевич</vt:lpstr>
      <vt:lpstr>Кислицкий Василий Сергеевич</vt:lpstr>
      <vt:lpstr>Лапенко Михаил Петрович</vt:lpstr>
      <vt:lpstr>Лозовой Алексей Иванович</vt:lpstr>
      <vt:lpstr>Любарцев Семен Иванович</vt:lpstr>
      <vt:lpstr>Мельникова Галина Семеновна</vt:lpstr>
      <vt:lpstr>Мельников Александр  Кузьмич</vt:lpstr>
      <vt:lpstr>Палий Иван Иванович</vt:lpstr>
      <vt:lpstr>Палий Николай Иванович</vt:lpstr>
      <vt:lpstr>Панасенко  Виктор Афанасьевич</vt:lpstr>
      <vt:lpstr>Панюшкин Петр  Егорович</vt:lpstr>
      <vt:lpstr>Панюшкин Василий  Егорович</vt:lpstr>
      <vt:lpstr>Панюшкин Никита  Егорович</vt:lpstr>
      <vt:lpstr>Печерский Василий Трофимович</vt:lpstr>
      <vt:lpstr>Пилипенко Тимофей Иванович</vt:lpstr>
      <vt:lpstr>Прилуцкий Василий Иванович</vt:lpstr>
      <vt:lpstr>Прилуцкий Дмитрий Дмитриевич</vt:lpstr>
      <vt:lpstr>Руденко Яков Федорович</vt:lpstr>
      <vt:lpstr>Скачко Иван Федорович</vt:lpstr>
      <vt:lpstr>Скляров Иван Иванович</vt:lpstr>
      <vt:lpstr>Презентация PowerPoint</vt:lpstr>
      <vt:lpstr>Сердюков Василий Яковлевич</vt:lpstr>
      <vt:lpstr>Степаненко Григорий Лаврентьевич</vt:lpstr>
      <vt:lpstr>Сычев Григорий Ивлевич</vt:lpstr>
      <vt:lpstr>Ткаченко Иван Иванович</vt:lpstr>
      <vt:lpstr>Тороп Анатолий  Дмитриевич</vt:lpstr>
      <vt:lpstr>Угначев Александр Петрович</vt:lpstr>
      <vt:lpstr>Хлыстов Василий Иванович</vt:lpstr>
      <vt:lpstr>Школа  Иван Иванович</vt:lpstr>
      <vt:lpstr>Шумченко Владимир Алексеевич</vt:lpstr>
      <vt:lpstr>Чуев Игнат Варфоломеевич</vt:lpstr>
      <vt:lpstr>Юрков Петр Терентьевич</vt:lpstr>
      <vt:lpstr>Якшин Даниил Федосеевич </vt:lpstr>
      <vt:lpstr>Яценко Иван Федосеевич </vt:lpstr>
      <vt:lpstr>Яценко Иван Лазоревич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Нам дороги эти позабыть нельзя!</dc:title>
  <dc:creator>Ранько Елена</dc:creator>
  <cp:lastModifiedBy>admin</cp:lastModifiedBy>
  <cp:revision>82</cp:revision>
  <dcterms:created xsi:type="dcterms:W3CDTF">2015-04-19T15:51:03Z</dcterms:created>
  <dcterms:modified xsi:type="dcterms:W3CDTF">2023-08-29T11:16:58Z</dcterms:modified>
</cp:coreProperties>
</file>